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1.xml" ContentType="application/vnd.ms-office.activeX+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2.xml" ContentType="application/vnd.ms-office.activeX+xml"/>
  <Override PartName="/ppt/tags/tag3.xml" ContentType="application/vnd.openxmlformats-officedocument.presentationml.tags+xml"/>
  <Override PartName="/ppt/notesSlides/notesSlide8.xml" ContentType="application/vnd.openxmlformats-officedocument.presentationml.notesSlide+xml"/>
  <Override PartName="/ppt/activeX/activeX3.xml" ContentType="application/vnd.ms-office.activeX+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ctiveX/activeX4.xml" ContentType="application/vnd.ms-office.activeX+xml"/>
  <Override PartName="/ppt/tags/tag5.xml" ContentType="application/vnd.openxmlformats-officedocument.presentationml.tags+xml"/>
  <Override PartName="/ppt/notesSlides/notesSlide11.xml" ContentType="application/vnd.openxmlformats-officedocument.presentationml.notesSlide+xml"/>
  <Override PartName="/ppt/activeX/activeX5.xml" ContentType="application/vnd.ms-office.activeX+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ctiveX/activeX6.xml" ContentType="application/vnd.ms-office.activeX+xml"/>
  <Override PartName="/ppt/tags/tag7.xml" ContentType="application/vnd.openxmlformats-officedocument.presentationml.tags+xml"/>
  <Override PartName="/ppt/notesSlides/notesSlide14.xml" ContentType="application/vnd.openxmlformats-officedocument.presentationml.notesSlide+xml"/>
  <Override PartName="/ppt/activeX/activeX7.xml" ContentType="application/vnd.ms-office.activeX+xml"/>
  <Override PartName="/ppt/tags/tag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ctiveX/activeX8.xml" ContentType="application/vnd.ms-office.activeX+xml"/>
  <Override PartName="/ppt/tags/tag9.xml" ContentType="application/vnd.openxmlformats-officedocument.presentationml.tags+xml"/>
  <Override PartName="/ppt/notesSlides/notesSlide20.xml" ContentType="application/vnd.openxmlformats-officedocument.presentationml.notesSlide+xml"/>
  <Override PartName="/ppt/activeX/activeX9.xml" ContentType="application/vnd.ms-office.activeX+xml"/>
  <Override PartName="/ppt/tags/tag1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ctiveX/activeX10.xml" ContentType="application/vnd.ms-office.activeX+xml"/>
  <Override PartName="/ppt/tags/tag1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ctiveX/activeX11.xml" ContentType="application/vnd.ms-office.activeX+xml"/>
  <Override PartName="/ppt/tags/tag12.xml" ContentType="application/vnd.openxmlformats-officedocument.presentationml.tags+xml"/>
  <Override PartName="/ppt/notesSlides/notesSlide32.xml" ContentType="application/vnd.openxmlformats-officedocument.presentationml.notesSlide+xml"/>
  <Override PartName="/ppt/activeX/activeX12.xml" ContentType="application/vnd.ms-office.activeX+xml"/>
  <Override PartName="/ppt/tags/tag13.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ctiveX/activeX13.xml" ContentType="application/vnd.ms-office.activeX+xml"/>
  <Override PartName="/ppt/tags/tag14.xml" ContentType="application/vnd.openxmlformats-officedocument.presentationml.tags+xml"/>
  <Override PartName="/ppt/notesSlides/notesSlide37.xml" ContentType="application/vnd.openxmlformats-officedocument.presentationml.notesSlide+xml"/>
  <Override PartName="/ppt/activeX/activeX14.xml" ContentType="application/vnd.ms-office.activeX+xml"/>
  <Override PartName="/ppt/tags/tag15.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activeX/activeX15.xml" ContentType="application/vnd.ms-office.activeX+xml"/>
  <Override PartName="/ppt/tags/tag16.xml" ContentType="application/vnd.openxmlformats-officedocument.presentationml.tags+xml"/>
  <Override PartName="/ppt/notesSlides/notesSlide40.xml" ContentType="application/vnd.openxmlformats-officedocument.presentationml.notesSlide+xml"/>
  <Override PartName="/ppt/activeX/activeX16.xml" ContentType="application/vnd.ms-office.activeX+xml"/>
  <Override PartName="/ppt/tags/tag17.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ctiveX/activeX17.xml" ContentType="application/vnd.ms-office.activeX+xml"/>
  <Override PartName="/ppt/tags/tag18.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activeX/activeX18.xml" ContentType="application/vnd.ms-office.activeX+xml"/>
  <Override PartName="/ppt/tags/tag19.xml" ContentType="application/vnd.openxmlformats-officedocument.presentationml.tags+xml"/>
  <Override PartName="/ppt/notesSlides/notesSlide45.xml" ContentType="application/vnd.openxmlformats-officedocument.presentationml.notesSlide+xml"/>
  <Override PartName="/ppt/activeX/activeX19.xml" ContentType="application/vnd.ms-office.activeX+xml"/>
  <Override PartName="/ppt/tags/tag20.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ctiveX/activeX20.xml" ContentType="application/vnd.ms-office.activeX+xml"/>
  <Override PartName="/ppt/tags/tag21.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activeX/activeX21.xml" ContentType="application/vnd.ms-office.activeX+xml"/>
  <Override PartName="/ppt/tags/tag22.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activeX/activeX22.xml" ContentType="application/vnd.ms-office.activeX+xml"/>
  <Override PartName="/ppt/tags/tag23.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activeX/activeX23.xml" ContentType="application/vnd.ms-office.activeX+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activeX/activeX24.xml" ContentType="application/vnd.ms-office.activeX+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56" r:id="rId2"/>
    <p:sldId id="257" r:id="rId3"/>
    <p:sldId id="258" r:id="rId4"/>
    <p:sldId id="259" r:id="rId5"/>
    <p:sldId id="260" r:id="rId6"/>
    <p:sldId id="261" r:id="rId7"/>
    <p:sldId id="262" r:id="rId8"/>
    <p:sldId id="311" r:id="rId9"/>
    <p:sldId id="312" r:id="rId10"/>
    <p:sldId id="291" r:id="rId11"/>
    <p:sldId id="314" r:id="rId12"/>
    <p:sldId id="315" r:id="rId13"/>
    <p:sldId id="263" r:id="rId14"/>
    <p:sldId id="319" r:id="rId15"/>
    <p:sldId id="296" r:id="rId16"/>
    <p:sldId id="264" r:id="rId17"/>
    <p:sldId id="265" r:id="rId18"/>
    <p:sldId id="266" r:id="rId19"/>
    <p:sldId id="267" r:id="rId20"/>
    <p:sldId id="268" r:id="rId21"/>
    <p:sldId id="313" r:id="rId22"/>
    <p:sldId id="269" r:id="rId23"/>
    <p:sldId id="336" r:id="rId24"/>
    <p:sldId id="337" r:id="rId25"/>
    <p:sldId id="270" r:id="rId26"/>
    <p:sldId id="271" r:id="rId27"/>
    <p:sldId id="272" r:id="rId28"/>
    <p:sldId id="273" r:id="rId29"/>
    <p:sldId id="274" r:id="rId30"/>
    <p:sldId id="275" r:id="rId31"/>
    <p:sldId id="276" r:id="rId32"/>
    <p:sldId id="295" r:id="rId33"/>
    <p:sldId id="339" r:id="rId34"/>
    <p:sldId id="277" r:id="rId35"/>
    <p:sldId id="278" r:id="rId36"/>
    <p:sldId id="279" r:id="rId37"/>
    <p:sldId id="293" r:id="rId38"/>
    <p:sldId id="317" r:id="rId39"/>
    <p:sldId id="280" r:id="rId40"/>
    <p:sldId id="292" r:id="rId41"/>
    <p:sldId id="316" r:id="rId42"/>
    <p:sldId id="281" r:id="rId43"/>
    <p:sldId id="294" r:id="rId44"/>
    <p:sldId id="282" r:id="rId45"/>
    <p:sldId id="320" r:id="rId46"/>
    <p:sldId id="297" r:id="rId47"/>
    <p:sldId id="283" r:id="rId48"/>
    <p:sldId id="298" r:id="rId49"/>
    <p:sldId id="284" r:id="rId50"/>
    <p:sldId id="285" r:id="rId51"/>
    <p:sldId id="286" r:id="rId52"/>
    <p:sldId id="299" r:id="rId53"/>
    <p:sldId id="287" r:id="rId54"/>
    <p:sldId id="288" r:id="rId55"/>
    <p:sldId id="300" r:id="rId56"/>
    <p:sldId id="340" r:id="rId57"/>
    <p:sldId id="301" r:id="rId58"/>
    <p:sldId id="302" r:id="rId59"/>
    <p:sldId id="303" r:id="rId60"/>
    <p:sldId id="304" r:id="rId61"/>
    <p:sldId id="338" r:id="rId62"/>
    <p:sldId id="305" r:id="rId63"/>
    <p:sldId id="306" r:id="rId64"/>
    <p:sldId id="307" r:id="rId65"/>
    <p:sldId id="308" r:id="rId66"/>
    <p:sldId id="334" r:id="rId67"/>
    <p:sldId id="309" r:id="rId68"/>
    <p:sldId id="310" r:id="rId69"/>
    <p:sldId id="335" r:id="rId70"/>
    <p:sldId id="289" r:id="rId71"/>
    <p:sldId id="290" r:id="rId72"/>
    <p:sldId id="321" r:id="rId73"/>
    <p:sldId id="322" r:id="rId74"/>
    <p:sldId id="323" r:id="rId75"/>
    <p:sldId id="324" r:id="rId76"/>
    <p:sldId id="325" r:id="rId77"/>
    <p:sldId id="326" r:id="rId78"/>
    <p:sldId id="328" r:id="rId79"/>
    <p:sldId id="329" r:id="rId80"/>
    <p:sldId id="330" r:id="rId81"/>
    <p:sldId id="331" r:id="rId82"/>
    <p:sldId id="332" r:id="rId83"/>
    <p:sldId id="327" r:id="rId84"/>
    <p:sldId id="333" r:id="rId85"/>
  </p:sldIdLst>
  <p:sldSz cx="9144000" cy="6858000" type="screen4x3"/>
  <p:notesSz cx="6858000" cy="9144000"/>
  <p:custDataLst>
    <p:tags r:id="rId87"/>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934" y="-10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17.xml.rels><?xml version="1.0" encoding="UTF-8" standalone="yes"?>
<Relationships xmlns="http://schemas.openxmlformats.org/package/2006/relationships"><Relationship Id="rId1" Type="http://schemas.microsoft.com/office/2006/relationships/activeXControlBinary" Target="activeX17.bin"/></Relationships>
</file>

<file path=ppt/activeX/_rels/activeX18.xml.rels><?xml version="1.0" encoding="UTF-8" standalone="yes"?>
<Relationships xmlns="http://schemas.openxmlformats.org/package/2006/relationships"><Relationship Id="rId1" Type="http://schemas.microsoft.com/office/2006/relationships/activeXControlBinary" Target="activeX18.bin"/></Relationships>
</file>

<file path=ppt/activeX/_rels/activeX19.xml.rels><?xml version="1.0" encoding="UTF-8" standalone="yes"?>
<Relationships xmlns="http://schemas.openxmlformats.org/package/2006/relationships"><Relationship Id="rId1" Type="http://schemas.microsoft.com/office/2006/relationships/activeXControlBinary" Target="activeX19.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20.xml.rels><?xml version="1.0" encoding="UTF-8" standalone="yes"?>
<Relationships xmlns="http://schemas.openxmlformats.org/package/2006/relationships"><Relationship Id="rId1" Type="http://schemas.microsoft.com/office/2006/relationships/activeXControlBinary" Target="activeX20.bin"/></Relationships>
</file>

<file path=ppt/activeX/_rels/activeX21.xml.rels><?xml version="1.0" encoding="UTF-8" standalone="yes"?>
<Relationships xmlns="http://schemas.openxmlformats.org/package/2006/relationships"><Relationship Id="rId1" Type="http://schemas.microsoft.com/office/2006/relationships/activeXControlBinary" Target="activeX21.bin"/></Relationships>
</file>

<file path=ppt/activeX/_rels/activeX22.xml.rels><?xml version="1.0" encoding="UTF-8" standalone="yes"?>
<Relationships xmlns="http://schemas.openxmlformats.org/package/2006/relationships"><Relationship Id="rId1" Type="http://schemas.microsoft.com/office/2006/relationships/activeXControlBinary" Target="activeX22.bin"/></Relationships>
</file>

<file path=ppt/activeX/_rels/activeX23.xml.rels><?xml version="1.0" encoding="UTF-8" standalone="yes"?>
<Relationships xmlns="http://schemas.openxmlformats.org/package/2006/relationships"><Relationship Id="rId1" Type="http://schemas.microsoft.com/office/2006/relationships/activeXControlBinary" Target="activeX23.bin"/></Relationships>
</file>

<file path=ppt/activeX/_rels/activeX24.xml.rels><?xml version="1.0" encoding="UTF-8" standalone="yes"?>
<Relationships xmlns="http://schemas.openxmlformats.org/package/2006/relationships"><Relationship Id="rId1" Type="http://schemas.microsoft.com/office/2006/relationships/activeXControlBinary" Target="activeX24.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17.xml><?xml version="1.0" encoding="utf-8"?>
<ax:ocx xmlns:ax="http://schemas.microsoft.com/office/2006/activeX" xmlns:r="http://schemas.openxmlformats.org/officeDocument/2006/relationships" ax:classid="{D27CDB6E-AE6D-11CF-96B8-444553540000}" ax:persistence="persistStorage" r:id="rId1"/>
</file>

<file path=ppt/activeX/activeX18.xml><?xml version="1.0" encoding="utf-8"?>
<ax:ocx xmlns:ax="http://schemas.microsoft.com/office/2006/activeX" xmlns:r="http://schemas.openxmlformats.org/officeDocument/2006/relationships" ax:classid="{D27CDB6E-AE6D-11CF-96B8-444553540000}" ax:persistence="persistStorage" r:id="rId1"/>
</file>

<file path=ppt/activeX/activeX19.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20.xml><?xml version="1.0" encoding="utf-8"?>
<ax:ocx xmlns:ax="http://schemas.microsoft.com/office/2006/activeX" xmlns:r="http://schemas.openxmlformats.org/officeDocument/2006/relationships" ax:classid="{D27CDB6E-AE6D-11CF-96B8-444553540000}" ax:persistence="persistStorage" r:id="rId1"/>
</file>

<file path=ppt/activeX/activeX21.xml><?xml version="1.0" encoding="utf-8"?>
<ax:ocx xmlns:ax="http://schemas.microsoft.com/office/2006/activeX" xmlns:r="http://schemas.openxmlformats.org/officeDocument/2006/relationships" ax:classid="{D27CDB6E-AE6D-11CF-96B8-444553540000}" ax:persistence="persistStorage" r:id="rId1"/>
</file>

<file path=ppt/activeX/activeX22.xml><?xml version="1.0" encoding="utf-8"?>
<ax:ocx xmlns:ax="http://schemas.microsoft.com/office/2006/activeX" xmlns:r="http://schemas.openxmlformats.org/officeDocument/2006/relationships" ax:classid="{D27CDB6E-AE6D-11CF-96B8-444553540000}" ax:persistence="persistStorage" r:id="rId1"/>
</file>

<file path=ppt/activeX/activeX23.xml><?xml version="1.0" encoding="utf-8"?>
<ax:ocx xmlns:ax="http://schemas.microsoft.com/office/2006/activeX" xmlns:r="http://schemas.openxmlformats.org/officeDocument/2006/relationships" ax:classid="{D27CDB6E-AE6D-11CF-96B8-444553540000}" ax:persistence="persistStorage" r:id="rId1"/>
</file>

<file path=ppt/activeX/activeX24.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0.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7.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80.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9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0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BBD1C3-DEA1-4A72-82FE-19FD5109D8D9}" type="datetimeFigureOut">
              <a:rPr lang="tr-TR" smtClean="0"/>
              <a:t>27.03.2015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C40B77-678D-4589-9E86-4500B5109C5C}" type="slidenum">
              <a:rPr lang="tr-TR" smtClean="0"/>
              <a:t>‹#›</a:t>
            </a:fld>
            <a:endParaRPr lang="tr-TR"/>
          </a:p>
        </p:txBody>
      </p:sp>
    </p:spTree>
    <p:extLst>
      <p:ext uri="{BB962C8B-B14F-4D97-AF65-F5344CB8AC3E}">
        <p14:creationId xmlns:p14="http://schemas.microsoft.com/office/powerpoint/2010/main" val="2954759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a:t>
            </a:fld>
            <a:endParaRPr lang="tr-TR"/>
          </a:p>
        </p:txBody>
      </p:sp>
    </p:spTree>
    <p:extLst>
      <p:ext uri="{BB962C8B-B14F-4D97-AF65-F5344CB8AC3E}">
        <p14:creationId xmlns:p14="http://schemas.microsoft.com/office/powerpoint/2010/main" val="2158943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10</a:t>
            </a:fld>
            <a:endParaRPr lang="tr-TR"/>
          </a:p>
        </p:txBody>
      </p:sp>
    </p:spTree>
    <p:extLst>
      <p:ext uri="{BB962C8B-B14F-4D97-AF65-F5344CB8AC3E}">
        <p14:creationId xmlns:p14="http://schemas.microsoft.com/office/powerpoint/2010/main" val="2582982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11</a:t>
            </a:fld>
            <a:endParaRPr lang="tr-TR"/>
          </a:p>
        </p:txBody>
      </p:sp>
    </p:spTree>
    <p:extLst>
      <p:ext uri="{BB962C8B-B14F-4D97-AF65-F5344CB8AC3E}">
        <p14:creationId xmlns:p14="http://schemas.microsoft.com/office/powerpoint/2010/main" val="2817433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12</a:t>
            </a:fld>
            <a:endParaRPr lang="tr-TR"/>
          </a:p>
        </p:txBody>
      </p:sp>
    </p:spTree>
    <p:extLst>
      <p:ext uri="{BB962C8B-B14F-4D97-AF65-F5344CB8AC3E}">
        <p14:creationId xmlns:p14="http://schemas.microsoft.com/office/powerpoint/2010/main" val="118684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13</a:t>
            </a:fld>
            <a:endParaRPr lang="tr-TR"/>
          </a:p>
        </p:txBody>
      </p:sp>
    </p:spTree>
    <p:extLst>
      <p:ext uri="{BB962C8B-B14F-4D97-AF65-F5344CB8AC3E}">
        <p14:creationId xmlns:p14="http://schemas.microsoft.com/office/powerpoint/2010/main" val="2050905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14</a:t>
            </a:fld>
            <a:endParaRPr lang="tr-TR"/>
          </a:p>
        </p:txBody>
      </p:sp>
    </p:spTree>
    <p:extLst>
      <p:ext uri="{BB962C8B-B14F-4D97-AF65-F5344CB8AC3E}">
        <p14:creationId xmlns:p14="http://schemas.microsoft.com/office/powerpoint/2010/main" val="720109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15</a:t>
            </a:fld>
            <a:endParaRPr lang="tr-TR"/>
          </a:p>
        </p:txBody>
      </p:sp>
    </p:spTree>
    <p:extLst>
      <p:ext uri="{BB962C8B-B14F-4D97-AF65-F5344CB8AC3E}">
        <p14:creationId xmlns:p14="http://schemas.microsoft.com/office/powerpoint/2010/main" val="1944580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16</a:t>
            </a:fld>
            <a:endParaRPr lang="tr-TR"/>
          </a:p>
        </p:txBody>
      </p:sp>
    </p:spTree>
    <p:extLst>
      <p:ext uri="{BB962C8B-B14F-4D97-AF65-F5344CB8AC3E}">
        <p14:creationId xmlns:p14="http://schemas.microsoft.com/office/powerpoint/2010/main" val="802721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17</a:t>
            </a:fld>
            <a:endParaRPr lang="tr-TR"/>
          </a:p>
        </p:txBody>
      </p:sp>
    </p:spTree>
    <p:extLst>
      <p:ext uri="{BB962C8B-B14F-4D97-AF65-F5344CB8AC3E}">
        <p14:creationId xmlns:p14="http://schemas.microsoft.com/office/powerpoint/2010/main" val="3496944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18</a:t>
            </a:fld>
            <a:endParaRPr lang="tr-TR"/>
          </a:p>
        </p:txBody>
      </p:sp>
    </p:spTree>
    <p:extLst>
      <p:ext uri="{BB962C8B-B14F-4D97-AF65-F5344CB8AC3E}">
        <p14:creationId xmlns:p14="http://schemas.microsoft.com/office/powerpoint/2010/main" val="2388663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19</a:t>
            </a:fld>
            <a:endParaRPr lang="tr-TR"/>
          </a:p>
        </p:txBody>
      </p:sp>
    </p:spTree>
    <p:extLst>
      <p:ext uri="{BB962C8B-B14F-4D97-AF65-F5344CB8AC3E}">
        <p14:creationId xmlns:p14="http://schemas.microsoft.com/office/powerpoint/2010/main" val="3142854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a:t>
            </a:fld>
            <a:endParaRPr lang="tr-TR"/>
          </a:p>
        </p:txBody>
      </p:sp>
    </p:spTree>
    <p:extLst>
      <p:ext uri="{BB962C8B-B14F-4D97-AF65-F5344CB8AC3E}">
        <p14:creationId xmlns:p14="http://schemas.microsoft.com/office/powerpoint/2010/main" val="1979775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20</a:t>
            </a:fld>
            <a:endParaRPr lang="tr-TR"/>
          </a:p>
        </p:txBody>
      </p:sp>
    </p:spTree>
    <p:extLst>
      <p:ext uri="{BB962C8B-B14F-4D97-AF65-F5344CB8AC3E}">
        <p14:creationId xmlns:p14="http://schemas.microsoft.com/office/powerpoint/2010/main" val="1930248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21</a:t>
            </a:fld>
            <a:endParaRPr lang="tr-TR"/>
          </a:p>
        </p:txBody>
      </p:sp>
    </p:spTree>
    <p:extLst>
      <p:ext uri="{BB962C8B-B14F-4D97-AF65-F5344CB8AC3E}">
        <p14:creationId xmlns:p14="http://schemas.microsoft.com/office/powerpoint/2010/main" val="3162120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22</a:t>
            </a:fld>
            <a:endParaRPr lang="tr-TR"/>
          </a:p>
        </p:txBody>
      </p:sp>
    </p:spTree>
    <p:extLst>
      <p:ext uri="{BB962C8B-B14F-4D97-AF65-F5344CB8AC3E}">
        <p14:creationId xmlns:p14="http://schemas.microsoft.com/office/powerpoint/2010/main" val="1105196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23</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24</a:t>
            </a:fld>
            <a:endParaRPr lang="tr-TR"/>
          </a:p>
        </p:txBody>
      </p:sp>
    </p:spTree>
    <p:extLst>
      <p:ext uri="{BB962C8B-B14F-4D97-AF65-F5344CB8AC3E}">
        <p14:creationId xmlns:p14="http://schemas.microsoft.com/office/powerpoint/2010/main" val="1102282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25</a:t>
            </a:fld>
            <a:endParaRPr lang="tr-TR"/>
          </a:p>
        </p:txBody>
      </p:sp>
    </p:spTree>
    <p:extLst>
      <p:ext uri="{BB962C8B-B14F-4D97-AF65-F5344CB8AC3E}">
        <p14:creationId xmlns:p14="http://schemas.microsoft.com/office/powerpoint/2010/main" val="18424795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26</a:t>
            </a:fld>
            <a:endParaRPr lang="tr-TR"/>
          </a:p>
        </p:txBody>
      </p:sp>
    </p:spTree>
    <p:extLst>
      <p:ext uri="{BB962C8B-B14F-4D97-AF65-F5344CB8AC3E}">
        <p14:creationId xmlns:p14="http://schemas.microsoft.com/office/powerpoint/2010/main" val="2102968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27</a:t>
            </a:fld>
            <a:endParaRPr lang="tr-TR"/>
          </a:p>
        </p:txBody>
      </p:sp>
    </p:spTree>
    <p:extLst>
      <p:ext uri="{BB962C8B-B14F-4D97-AF65-F5344CB8AC3E}">
        <p14:creationId xmlns:p14="http://schemas.microsoft.com/office/powerpoint/2010/main" val="4051527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28</a:t>
            </a:fld>
            <a:endParaRPr lang="tr-TR"/>
          </a:p>
        </p:txBody>
      </p:sp>
    </p:spTree>
    <p:extLst>
      <p:ext uri="{BB962C8B-B14F-4D97-AF65-F5344CB8AC3E}">
        <p14:creationId xmlns:p14="http://schemas.microsoft.com/office/powerpoint/2010/main" val="374682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29</a:t>
            </a:fld>
            <a:endParaRPr lang="tr-TR"/>
          </a:p>
        </p:txBody>
      </p:sp>
    </p:spTree>
    <p:extLst>
      <p:ext uri="{BB962C8B-B14F-4D97-AF65-F5344CB8AC3E}">
        <p14:creationId xmlns:p14="http://schemas.microsoft.com/office/powerpoint/2010/main" val="1853086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a:t>
            </a:fld>
            <a:endParaRPr lang="tr-TR"/>
          </a:p>
        </p:txBody>
      </p:sp>
    </p:spTree>
    <p:extLst>
      <p:ext uri="{BB962C8B-B14F-4D97-AF65-F5344CB8AC3E}">
        <p14:creationId xmlns:p14="http://schemas.microsoft.com/office/powerpoint/2010/main" val="13593150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30</a:t>
            </a:fld>
            <a:endParaRPr lang="tr-TR"/>
          </a:p>
        </p:txBody>
      </p:sp>
    </p:spTree>
    <p:extLst>
      <p:ext uri="{BB962C8B-B14F-4D97-AF65-F5344CB8AC3E}">
        <p14:creationId xmlns:p14="http://schemas.microsoft.com/office/powerpoint/2010/main" val="421851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31</a:t>
            </a:fld>
            <a:endParaRPr lang="tr-TR"/>
          </a:p>
        </p:txBody>
      </p:sp>
    </p:spTree>
    <p:extLst>
      <p:ext uri="{BB962C8B-B14F-4D97-AF65-F5344CB8AC3E}">
        <p14:creationId xmlns:p14="http://schemas.microsoft.com/office/powerpoint/2010/main" val="3994284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32</a:t>
            </a:fld>
            <a:endParaRPr lang="tr-TR"/>
          </a:p>
        </p:txBody>
      </p:sp>
    </p:spTree>
    <p:extLst>
      <p:ext uri="{BB962C8B-B14F-4D97-AF65-F5344CB8AC3E}">
        <p14:creationId xmlns:p14="http://schemas.microsoft.com/office/powerpoint/2010/main" val="3671336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33</a:t>
            </a:fld>
            <a:endParaRPr lang="tr-TR"/>
          </a:p>
        </p:txBody>
      </p:sp>
    </p:spTree>
    <p:extLst>
      <p:ext uri="{BB962C8B-B14F-4D97-AF65-F5344CB8AC3E}">
        <p14:creationId xmlns:p14="http://schemas.microsoft.com/office/powerpoint/2010/main" val="22852077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34</a:t>
            </a:fld>
            <a:endParaRPr lang="tr-TR"/>
          </a:p>
        </p:txBody>
      </p:sp>
    </p:spTree>
    <p:extLst>
      <p:ext uri="{BB962C8B-B14F-4D97-AF65-F5344CB8AC3E}">
        <p14:creationId xmlns:p14="http://schemas.microsoft.com/office/powerpoint/2010/main" val="2217861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35</a:t>
            </a:fld>
            <a:endParaRPr lang="tr-TR"/>
          </a:p>
        </p:txBody>
      </p:sp>
    </p:spTree>
    <p:extLst>
      <p:ext uri="{BB962C8B-B14F-4D97-AF65-F5344CB8AC3E}">
        <p14:creationId xmlns:p14="http://schemas.microsoft.com/office/powerpoint/2010/main" val="3501730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36</a:t>
            </a:fld>
            <a:endParaRPr lang="tr-TR"/>
          </a:p>
        </p:txBody>
      </p:sp>
    </p:spTree>
    <p:extLst>
      <p:ext uri="{BB962C8B-B14F-4D97-AF65-F5344CB8AC3E}">
        <p14:creationId xmlns:p14="http://schemas.microsoft.com/office/powerpoint/2010/main" val="10480948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37</a:t>
            </a:fld>
            <a:endParaRPr lang="tr-TR"/>
          </a:p>
        </p:txBody>
      </p:sp>
    </p:spTree>
    <p:extLst>
      <p:ext uri="{BB962C8B-B14F-4D97-AF65-F5344CB8AC3E}">
        <p14:creationId xmlns:p14="http://schemas.microsoft.com/office/powerpoint/2010/main" val="20042547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38</a:t>
            </a:fld>
            <a:endParaRPr lang="tr-TR"/>
          </a:p>
        </p:txBody>
      </p:sp>
    </p:spTree>
    <p:extLst>
      <p:ext uri="{BB962C8B-B14F-4D97-AF65-F5344CB8AC3E}">
        <p14:creationId xmlns:p14="http://schemas.microsoft.com/office/powerpoint/2010/main" val="1652397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39</a:t>
            </a:fld>
            <a:endParaRPr lang="tr-TR"/>
          </a:p>
        </p:txBody>
      </p:sp>
    </p:spTree>
    <p:extLst>
      <p:ext uri="{BB962C8B-B14F-4D97-AF65-F5344CB8AC3E}">
        <p14:creationId xmlns:p14="http://schemas.microsoft.com/office/powerpoint/2010/main" val="1720912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a:t>
            </a:fld>
            <a:endParaRPr lang="tr-TR"/>
          </a:p>
        </p:txBody>
      </p:sp>
    </p:spTree>
    <p:extLst>
      <p:ext uri="{BB962C8B-B14F-4D97-AF65-F5344CB8AC3E}">
        <p14:creationId xmlns:p14="http://schemas.microsoft.com/office/powerpoint/2010/main" val="1555962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40</a:t>
            </a:fld>
            <a:endParaRPr lang="tr-TR"/>
          </a:p>
        </p:txBody>
      </p:sp>
    </p:spTree>
    <p:extLst>
      <p:ext uri="{BB962C8B-B14F-4D97-AF65-F5344CB8AC3E}">
        <p14:creationId xmlns:p14="http://schemas.microsoft.com/office/powerpoint/2010/main" val="25632215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41</a:t>
            </a:fld>
            <a:endParaRPr lang="tr-TR"/>
          </a:p>
        </p:txBody>
      </p:sp>
    </p:spTree>
    <p:extLst>
      <p:ext uri="{BB962C8B-B14F-4D97-AF65-F5344CB8AC3E}">
        <p14:creationId xmlns:p14="http://schemas.microsoft.com/office/powerpoint/2010/main" val="35551254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42</a:t>
            </a:fld>
            <a:endParaRPr lang="tr-TR"/>
          </a:p>
        </p:txBody>
      </p:sp>
    </p:spTree>
    <p:extLst>
      <p:ext uri="{BB962C8B-B14F-4D97-AF65-F5344CB8AC3E}">
        <p14:creationId xmlns:p14="http://schemas.microsoft.com/office/powerpoint/2010/main" val="19408717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43</a:t>
            </a:fld>
            <a:endParaRPr lang="tr-TR"/>
          </a:p>
        </p:txBody>
      </p:sp>
    </p:spTree>
    <p:extLst>
      <p:ext uri="{BB962C8B-B14F-4D97-AF65-F5344CB8AC3E}">
        <p14:creationId xmlns:p14="http://schemas.microsoft.com/office/powerpoint/2010/main" val="2550783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44</a:t>
            </a:fld>
            <a:endParaRPr lang="tr-TR"/>
          </a:p>
        </p:txBody>
      </p:sp>
    </p:spTree>
    <p:extLst>
      <p:ext uri="{BB962C8B-B14F-4D97-AF65-F5344CB8AC3E}">
        <p14:creationId xmlns:p14="http://schemas.microsoft.com/office/powerpoint/2010/main" val="37468259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45</a:t>
            </a:fld>
            <a:endParaRPr lang="tr-TR"/>
          </a:p>
        </p:txBody>
      </p:sp>
    </p:spTree>
    <p:extLst>
      <p:ext uri="{BB962C8B-B14F-4D97-AF65-F5344CB8AC3E}">
        <p14:creationId xmlns:p14="http://schemas.microsoft.com/office/powerpoint/2010/main" val="26860234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46</a:t>
            </a:fld>
            <a:endParaRPr lang="tr-TR"/>
          </a:p>
        </p:txBody>
      </p:sp>
    </p:spTree>
    <p:extLst>
      <p:ext uri="{BB962C8B-B14F-4D97-AF65-F5344CB8AC3E}">
        <p14:creationId xmlns:p14="http://schemas.microsoft.com/office/powerpoint/2010/main" val="227358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47</a:t>
            </a:fld>
            <a:endParaRPr lang="tr-TR"/>
          </a:p>
        </p:txBody>
      </p:sp>
    </p:spTree>
    <p:extLst>
      <p:ext uri="{BB962C8B-B14F-4D97-AF65-F5344CB8AC3E}">
        <p14:creationId xmlns:p14="http://schemas.microsoft.com/office/powerpoint/2010/main" val="19717822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48</a:t>
            </a:fld>
            <a:endParaRPr lang="tr-TR"/>
          </a:p>
        </p:txBody>
      </p:sp>
    </p:spTree>
    <p:extLst>
      <p:ext uri="{BB962C8B-B14F-4D97-AF65-F5344CB8AC3E}">
        <p14:creationId xmlns:p14="http://schemas.microsoft.com/office/powerpoint/2010/main" val="39371678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49</a:t>
            </a:fld>
            <a:endParaRPr lang="tr-TR"/>
          </a:p>
        </p:txBody>
      </p:sp>
    </p:spTree>
    <p:extLst>
      <p:ext uri="{BB962C8B-B14F-4D97-AF65-F5344CB8AC3E}">
        <p14:creationId xmlns:p14="http://schemas.microsoft.com/office/powerpoint/2010/main" val="3865948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a:t>
            </a:fld>
            <a:endParaRPr lang="tr-TR"/>
          </a:p>
        </p:txBody>
      </p:sp>
    </p:spTree>
    <p:extLst>
      <p:ext uri="{BB962C8B-B14F-4D97-AF65-F5344CB8AC3E}">
        <p14:creationId xmlns:p14="http://schemas.microsoft.com/office/powerpoint/2010/main" val="13141098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50</a:t>
            </a:fld>
            <a:endParaRPr lang="tr-TR"/>
          </a:p>
        </p:txBody>
      </p:sp>
    </p:spTree>
    <p:extLst>
      <p:ext uri="{BB962C8B-B14F-4D97-AF65-F5344CB8AC3E}">
        <p14:creationId xmlns:p14="http://schemas.microsoft.com/office/powerpoint/2010/main" val="1147147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51</a:t>
            </a:fld>
            <a:endParaRPr lang="tr-TR"/>
          </a:p>
        </p:txBody>
      </p:sp>
    </p:spTree>
    <p:extLst>
      <p:ext uri="{BB962C8B-B14F-4D97-AF65-F5344CB8AC3E}">
        <p14:creationId xmlns:p14="http://schemas.microsoft.com/office/powerpoint/2010/main" val="8397496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52</a:t>
            </a:fld>
            <a:endParaRPr lang="tr-TR"/>
          </a:p>
        </p:txBody>
      </p:sp>
    </p:spTree>
    <p:extLst>
      <p:ext uri="{BB962C8B-B14F-4D97-AF65-F5344CB8AC3E}">
        <p14:creationId xmlns:p14="http://schemas.microsoft.com/office/powerpoint/2010/main" val="1210330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53</a:t>
            </a:fld>
            <a:endParaRPr lang="tr-TR"/>
          </a:p>
        </p:txBody>
      </p:sp>
    </p:spTree>
    <p:extLst>
      <p:ext uri="{BB962C8B-B14F-4D97-AF65-F5344CB8AC3E}">
        <p14:creationId xmlns:p14="http://schemas.microsoft.com/office/powerpoint/2010/main" val="29324634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54</a:t>
            </a:fld>
            <a:endParaRPr lang="tr-TR"/>
          </a:p>
        </p:txBody>
      </p:sp>
    </p:spTree>
    <p:extLst>
      <p:ext uri="{BB962C8B-B14F-4D97-AF65-F5344CB8AC3E}">
        <p14:creationId xmlns:p14="http://schemas.microsoft.com/office/powerpoint/2010/main" val="27969968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55</a:t>
            </a:fld>
            <a:endParaRPr lang="tr-TR"/>
          </a:p>
        </p:txBody>
      </p:sp>
    </p:spTree>
    <p:extLst>
      <p:ext uri="{BB962C8B-B14F-4D97-AF65-F5344CB8AC3E}">
        <p14:creationId xmlns:p14="http://schemas.microsoft.com/office/powerpoint/2010/main" val="41828976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56</a:t>
            </a:fld>
            <a:endParaRPr lang="tr-TR"/>
          </a:p>
        </p:txBody>
      </p:sp>
    </p:spTree>
    <p:extLst>
      <p:ext uri="{BB962C8B-B14F-4D97-AF65-F5344CB8AC3E}">
        <p14:creationId xmlns:p14="http://schemas.microsoft.com/office/powerpoint/2010/main" val="21577969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57</a:t>
            </a:fld>
            <a:endParaRPr lang="tr-TR"/>
          </a:p>
        </p:txBody>
      </p:sp>
    </p:spTree>
    <p:extLst>
      <p:ext uri="{BB962C8B-B14F-4D97-AF65-F5344CB8AC3E}">
        <p14:creationId xmlns:p14="http://schemas.microsoft.com/office/powerpoint/2010/main" val="22966790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58</a:t>
            </a:fld>
            <a:endParaRPr lang="tr-TR"/>
          </a:p>
        </p:txBody>
      </p:sp>
    </p:spTree>
    <p:extLst>
      <p:ext uri="{BB962C8B-B14F-4D97-AF65-F5344CB8AC3E}">
        <p14:creationId xmlns:p14="http://schemas.microsoft.com/office/powerpoint/2010/main" val="18024161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59</a:t>
            </a:fld>
            <a:endParaRPr lang="tr-TR"/>
          </a:p>
        </p:txBody>
      </p:sp>
    </p:spTree>
    <p:extLst>
      <p:ext uri="{BB962C8B-B14F-4D97-AF65-F5344CB8AC3E}">
        <p14:creationId xmlns:p14="http://schemas.microsoft.com/office/powerpoint/2010/main" val="4040623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a:t>
            </a:fld>
            <a:endParaRPr lang="tr-TR"/>
          </a:p>
        </p:txBody>
      </p:sp>
    </p:spTree>
    <p:extLst>
      <p:ext uri="{BB962C8B-B14F-4D97-AF65-F5344CB8AC3E}">
        <p14:creationId xmlns:p14="http://schemas.microsoft.com/office/powerpoint/2010/main" val="13549482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60</a:t>
            </a:fld>
            <a:endParaRPr lang="tr-TR"/>
          </a:p>
        </p:txBody>
      </p:sp>
    </p:spTree>
    <p:extLst>
      <p:ext uri="{BB962C8B-B14F-4D97-AF65-F5344CB8AC3E}">
        <p14:creationId xmlns:p14="http://schemas.microsoft.com/office/powerpoint/2010/main" val="36939241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61</a:t>
            </a:fld>
            <a:endParaRPr lang="tr-TR"/>
          </a:p>
        </p:txBody>
      </p:sp>
    </p:spTree>
    <p:extLst>
      <p:ext uri="{BB962C8B-B14F-4D97-AF65-F5344CB8AC3E}">
        <p14:creationId xmlns:p14="http://schemas.microsoft.com/office/powerpoint/2010/main" val="27314648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62</a:t>
            </a:fld>
            <a:endParaRPr lang="tr-TR"/>
          </a:p>
        </p:txBody>
      </p:sp>
    </p:spTree>
    <p:extLst>
      <p:ext uri="{BB962C8B-B14F-4D97-AF65-F5344CB8AC3E}">
        <p14:creationId xmlns:p14="http://schemas.microsoft.com/office/powerpoint/2010/main" val="6018884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63</a:t>
            </a:fld>
            <a:endParaRPr lang="tr-TR"/>
          </a:p>
        </p:txBody>
      </p:sp>
    </p:spTree>
    <p:extLst>
      <p:ext uri="{BB962C8B-B14F-4D97-AF65-F5344CB8AC3E}">
        <p14:creationId xmlns:p14="http://schemas.microsoft.com/office/powerpoint/2010/main" val="20985956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64</a:t>
            </a:fld>
            <a:endParaRPr lang="tr-TR"/>
          </a:p>
        </p:txBody>
      </p:sp>
    </p:spTree>
    <p:extLst>
      <p:ext uri="{BB962C8B-B14F-4D97-AF65-F5344CB8AC3E}">
        <p14:creationId xmlns:p14="http://schemas.microsoft.com/office/powerpoint/2010/main" val="40608604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65</a:t>
            </a:fld>
            <a:endParaRPr lang="tr-TR"/>
          </a:p>
        </p:txBody>
      </p:sp>
    </p:spTree>
    <p:extLst>
      <p:ext uri="{BB962C8B-B14F-4D97-AF65-F5344CB8AC3E}">
        <p14:creationId xmlns:p14="http://schemas.microsoft.com/office/powerpoint/2010/main" val="24261628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66</a:t>
            </a:fld>
            <a:endParaRPr lang="tr-TR"/>
          </a:p>
        </p:txBody>
      </p:sp>
    </p:spTree>
    <p:extLst>
      <p:ext uri="{BB962C8B-B14F-4D97-AF65-F5344CB8AC3E}">
        <p14:creationId xmlns:p14="http://schemas.microsoft.com/office/powerpoint/2010/main" val="106658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67</a:t>
            </a:fld>
            <a:endParaRPr lang="tr-TR"/>
          </a:p>
        </p:txBody>
      </p:sp>
    </p:spTree>
    <p:extLst>
      <p:ext uri="{BB962C8B-B14F-4D97-AF65-F5344CB8AC3E}">
        <p14:creationId xmlns:p14="http://schemas.microsoft.com/office/powerpoint/2010/main" val="27042856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68</a:t>
            </a:fld>
            <a:endParaRPr lang="tr-TR"/>
          </a:p>
        </p:txBody>
      </p:sp>
    </p:spTree>
    <p:extLst>
      <p:ext uri="{BB962C8B-B14F-4D97-AF65-F5344CB8AC3E}">
        <p14:creationId xmlns:p14="http://schemas.microsoft.com/office/powerpoint/2010/main" val="11199797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69</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a:t>
            </a:fld>
            <a:endParaRPr lang="tr-TR"/>
          </a:p>
        </p:txBody>
      </p:sp>
    </p:spTree>
    <p:extLst>
      <p:ext uri="{BB962C8B-B14F-4D97-AF65-F5344CB8AC3E}">
        <p14:creationId xmlns:p14="http://schemas.microsoft.com/office/powerpoint/2010/main" val="3843599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70</a:t>
            </a:fld>
            <a:endParaRPr lang="tr-TR"/>
          </a:p>
        </p:txBody>
      </p:sp>
    </p:spTree>
    <p:extLst>
      <p:ext uri="{BB962C8B-B14F-4D97-AF65-F5344CB8AC3E}">
        <p14:creationId xmlns:p14="http://schemas.microsoft.com/office/powerpoint/2010/main" val="32418937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71</a:t>
            </a:fld>
            <a:endParaRPr lang="tr-TR"/>
          </a:p>
        </p:txBody>
      </p:sp>
    </p:spTree>
    <p:extLst>
      <p:ext uri="{BB962C8B-B14F-4D97-AF65-F5344CB8AC3E}">
        <p14:creationId xmlns:p14="http://schemas.microsoft.com/office/powerpoint/2010/main" val="29722644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72</a:t>
            </a:fld>
            <a:endParaRPr lang="tr-TR"/>
          </a:p>
        </p:txBody>
      </p:sp>
    </p:spTree>
    <p:extLst>
      <p:ext uri="{BB962C8B-B14F-4D97-AF65-F5344CB8AC3E}">
        <p14:creationId xmlns:p14="http://schemas.microsoft.com/office/powerpoint/2010/main" val="36841496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73</a:t>
            </a:fld>
            <a:endParaRPr lang="tr-TR"/>
          </a:p>
        </p:txBody>
      </p:sp>
    </p:spTree>
    <p:extLst>
      <p:ext uri="{BB962C8B-B14F-4D97-AF65-F5344CB8AC3E}">
        <p14:creationId xmlns:p14="http://schemas.microsoft.com/office/powerpoint/2010/main" val="27958622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74</a:t>
            </a:fld>
            <a:endParaRPr lang="tr-TR"/>
          </a:p>
        </p:txBody>
      </p:sp>
    </p:spTree>
    <p:extLst>
      <p:ext uri="{BB962C8B-B14F-4D97-AF65-F5344CB8AC3E}">
        <p14:creationId xmlns:p14="http://schemas.microsoft.com/office/powerpoint/2010/main" val="13900244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75</a:t>
            </a:fld>
            <a:endParaRPr lang="tr-TR"/>
          </a:p>
        </p:txBody>
      </p:sp>
    </p:spTree>
    <p:extLst>
      <p:ext uri="{BB962C8B-B14F-4D97-AF65-F5344CB8AC3E}">
        <p14:creationId xmlns:p14="http://schemas.microsoft.com/office/powerpoint/2010/main" val="12552679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76</a:t>
            </a:fld>
            <a:endParaRPr lang="tr-TR"/>
          </a:p>
        </p:txBody>
      </p:sp>
    </p:spTree>
    <p:extLst>
      <p:ext uri="{BB962C8B-B14F-4D97-AF65-F5344CB8AC3E}">
        <p14:creationId xmlns:p14="http://schemas.microsoft.com/office/powerpoint/2010/main" val="40951054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77</a:t>
            </a:fld>
            <a:endParaRPr lang="tr-TR"/>
          </a:p>
        </p:txBody>
      </p:sp>
    </p:spTree>
    <p:extLst>
      <p:ext uri="{BB962C8B-B14F-4D97-AF65-F5344CB8AC3E}">
        <p14:creationId xmlns:p14="http://schemas.microsoft.com/office/powerpoint/2010/main" val="24760203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78</a:t>
            </a:fld>
            <a:endParaRPr lang="tr-TR"/>
          </a:p>
        </p:txBody>
      </p:sp>
    </p:spTree>
    <p:extLst>
      <p:ext uri="{BB962C8B-B14F-4D97-AF65-F5344CB8AC3E}">
        <p14:creationId xmlns:p14="http://schemas.microsoft.com/office/powerpoint/2010/main" val="15495451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79</a:t>
            </a:fld>
            <a:endParaRPr lang="tr-TR"/>
          </a:p>
        </p:txBody>
      </p:sp>
    </p:spTree>
    <p:extLst>
      <p:ext uri="{BB962C8B-B14F-4D97-AF65-F5344CB8AC3E}">
        <p14:creationId xmlns:p14="http://schemas.microsoft.com/office/powerpoint/2010/main" val="352464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8</a:t>
            </a:fld>
            <a:endParaRPr lang="tr-TR"/>
          </a:p>
        </p:txBody>
      </p:sp>
    </p:spTree>
    <p:extLst>
      <p:ext uri="{BB962C8B-B14F-4D97-AF65-F5344CB8AC3E}">
        <p14:creationId xmlns:p14="http://schemas.microsoft.com/office/powerpoint/2010/main" val="15537591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80</a:t>
            </a:fld>
            <a:endParaRPr lang="tr-TR"/>
          </a:p>
        </p:txBody>
      </p:sp>
    </p:spTree>
    <p:extLst>
      <p:ext uri="{BB962C8B-B14F-4D97-AF65-F5344CB8AC3E}">
        <p14:creationId xmlns:p14="http://schemas.microsoft.com/office/powerpoint/2010/main" val="1626348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81</a:t>
            </a:fld>
            <a:endParaRPr lang="tr-TR"/>
          </a:p>
        </p:txBody>
      </p:sp>
    </p:spTree>
    <p:extLst>
      <p:ext uri="{BB962C8B-B14F-4D97-AF65-F5344CB8AC3E}">
        <p14:creationId xmlns:p14="http://schemas.microsoft.com/office/powerpoint/2010/main" val="23011635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82</a:t>
            </a:fld>
            <a:endParaRPr lang="tr-TR"/>
          </a:p>
        </p:txBody>
      </p:sp>
    </p:spTree>
    <p:extLst>
      <p:ext uri="{BB962C8B-B14F-4D97-AF65-F5344CB8AC3E}">
        <p14:creationId xmlns:p14="http://schemas.microsoft.com/office/powerpoint/2010/main" val="135017014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83</a:t>
            </a:fld>
            <a:endParaRPr lang="tr-TR"/>
          </a:p>
        </p:txBody>
      </p:sp>
    </p:spTree>
    <p:extLst>
      <p:ext uri="{BB962C8B-B14F-4D97-AF65-F5344CB8AC3E}">
        <p14:creationId xmlns:p14="http://schemas.microsoft.com/office/powerpoint/2010/main" val="9381253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84</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7C40B77-678D-4589-9E86-4500B5109C5C}" type="slidenum">
              <a:rPr lang="tr-TR" smtClean="0"/>
              <a:t>9</a:t>
            </a:fld>
            <a:endParaRPr lang="tr-TR"/>
          </a:p>
        </p:txBody>
      </p:sp>
    </p:spTree>
    <p:extLst>
      <p:ext uri="{BB962C8B-B14F-4D97-AF65-F5344CB8AC3E}">
        <p14:creationId xmlns:p14="http://schemas.microsoft.com/office/powerpoint/2010/main" val="3085979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27.03.2015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13.png"/><Relationship Id="rId5" Type="http://schemas.openxmlformats.org/officeDocument/2006/relationships/notesSlide" Target="../notesSlides/notesSlide11.xml"/><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15.png"/><Relationship Id="rId5" Type="http://schemas.openxmlformats.org/officeDocument/2006/relationships/notesSlide" Target="../notesSlides/notesSlide12.xml"/><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17.png"/><Relationship Id="rId5" Type="http://schemas.openxmlformats.org/officeDocument/2006/relationships/notesSlide" Target="../notesSlides/notesSlide14.xml"/><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19.png"/><Relationship Id="rId5" Type="http://schemas.openxmlformats.org/officeDocument/2006/relationships/notesSlide" Target="../notesSlides/notesSlide15.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5.png"/><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24.emf"/><Relationship Id="rId5" Type="http://schemas.openxmlformats.org/officeDocument/2006/relationships/notesSlide" Target="../notesSlides/notesSlide20.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27.png"/><Relationship Id="rId5" Type="http://schemas.openxmlformats.org/officeDocument/2006/relationships/notesSlide" Target="../notesSlides/notesSlide21.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neon%20&#305;&#351;&#305;klar.jar" TargetMode="External"/></Relationships>
</file>

<file path=ppt/slides/_rels/slide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control" Target="../activeX/activeX10.xml"/><Relationship Id="rId1" Type="http://schemas.openxmlformats.org/officeDocument/2006/relationships/vmlDrawing" Target="../drawings/vmlDrawing10.vml"/><Relationship Id="rId6" Type="http://schemas.openxmlformats.org/officeDocument/2006/relationships/image" Target="../media/image30.png"/><Relationship Id="rId5" Type="http://schemas.openxmlformats.org/officeDocument/2006/relationships/notesSlide" Target="../notesSlides/notesSlide24.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0.jpg"/><Relationship Id="rId4" Type="http://schemas.openxmlformats.org/officeDocument/2006/relationships/image" Target="../media/image39.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31.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0.jp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_rels/slide3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control" Target="../activeX/activeX11.xml"/><Relationship Id="rId1" Type="http://schemas.openxmlformats.org/officeDocument/2006/relationships/vmlDrawing" Target="../drawings/vmlDrawing11.vml"/><Relationship Id="rId6" Type="http://schemas.openxmlformats.org/officeDocument/2006/relationships/image" Target="../media/image52.png"/><Relationship Id="rId5" Type="http://schemas.openxmlformats.org/officeDocument/2006/relationships/notesSlide" Target="../notesSlides/notesSlide32.xml"/><Relationship Id="rId4"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control" Target="../activeX/activeX12.xml"/><Relationship Id="rId1" Type="http://schemas.openxmlformats.org/officeDocument/2006/relationships/vmlDrawing" Target="../drawings/vmlDrawing12.vml"/><Relationship Id="rId6" Type="http://schemas.openxmlformats.org/officeDocument/2006/relationships/image" Target="../media/image54.png"/><Relationship Id="rId5" Type="http://schemas.openxmlformats.org/officeDocument/2006/relationships/notesSlide" Target="../notesSlides/notesSlide33.xml"/><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5.jpg"/></Relationships>
</file>

<file path=ppt/slides/_rels/slide3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60.png"/><Relationship Id="rId2" Type="http://schemas.openxmlformats.org/officeDocument/2006/relationships/control" Target="../activeX/activeX13.xml"/><Relationship Id="rId1" Type="http://schemas.openxmlformats.org/officeDocument/2006/relationships/vmlDrawing" Target="../drawings/vmlDrawing13.vml"/><Relationship Id="rId6" Type="http://schemas.openxmlformats.org/officeDocument/2006/relationships/image" Target="../media/image59.png"/><Relationship Id="rId5" Type="http://schemas.openxmlformats.org/officeDocument/2006/relationships/notesSlide" Target="../notesSlides/notesSlide37.xml"/><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control" Target="../activeX/activeX14.xml"/><Relationship Id="rId1" Type="http://schemas.openxmlformats.org/officeDocument/2006/relationships/vmlDrawing" Target="../drawings/vmlDrawing14.vml"/><Relationship Id="rId6" Type="http://schemas.openxmlformats.org/officeDocument/2006/relationships/image" Target="../media/image62.png"/><Relationship Id="rId5" Type="http://schemas.openxmlformats.org/officeDocument/2006/relationships/notesSlide" Target="../notesSlides/notesSlide38.xml"/><Relationship Id="rId4"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66.png"/><Relationship Id="rId2" Type="http://schemas.openxmlformats.org/officeDocument/2006/relationships/control" Target="../activeX/activeX15.xml"/><Relationship Id="rId1" Type="http://schemas.openxmlformats.org/officeDocument/2006/relationships/vmlDrawing" Target="../drawings/vmlDrawing15.vml"/><Relationship Id="rId6" Type="http://schemas.openxmlformats.org/officeDocument/2006/relationships/image" Target="../media/image65.jpg"/><Relationship Id="rId5" Type="http://schemas.openxmlformats.org/officeDocument/2006/relationships/notesSlide" Target="../notesSlides/notesSlide40.xml"/><Relationship Id="rId4"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control" Target="../activeX/activeX16.xml"/><Relationship Id="rId1" Type="http://schemas.openxmlformats.org/officeDocument/2006/relationships/vmlDrawing" Target="../drawings/vmlDrawing16.vml"/><Relationship Id="rId6" Type="http://schemas.openxmlformats.org/officeDocument/2006/relationships/image" Target="../media/image68.png"/><Relationship Id="rId5" Type="http://schemas.openxmlformats.org/officeDocument/2006/relationships/notesSlide" Target="../notesSlides/notesSlide41.xml"/><Relationship Id="rId4"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72.png"/><Relationship Id="rId2" Type="http://schemas.openxmlformats.org/officeDocument/2006/relationships/control" Target="../activeX/activeX17.xml"/><Relationship Id="rId1" Type="http://schemas.openxmlformats.org/officeDocument/2006/relationships/vmlDrawing" Target="../drawings/vmlDrawing17.vml"/><Relationship Id="rId6" Type="http://schemas.openxmlformats.org/officeDocument/2006/relationships/image" Target="../media/image71.jpg"/><Relationship Id="rId5" Type="http://schemas.openxmlformats.org/officeDocument/2006/relationships/notesSlide" Target="../notesSlides/notesSlide43.xml"/><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control" Target="../activeX/activeX18.xml"/><Relationship Id="rId1" Type="http://schemas.openxmlformats.org/officeDocument/2006/relationships/vmlDrawing" Target="../drawings/vmlDrawing18.vml"/><Relationship Id="rId6" Type="http://schemas.openxmlformats.org/officeDocument/2006/relationships/image" Target="../media/image74.png"/><Relationship Id="rId5" Type="http://schemas.openxmlformats.org/officeDocument/2006/relationships/notesSlide" Target="../notesSlides/notesSlide45.xml"/><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control" Target="../activeX/activeX19.xml"/><Relationship Id="rId1" Type="http://schemas.openxmlformats.org/officeDocument/2006/relationships/vmlDrawing" Target="../drawings/vmlDrawing19.vml"/><Relationship Id="rId6" Type="http://schemas.openxmlformats.org/officeDocument/2006/relationships/image" Target="../media/image76.png"/><Relationship Id="rId5" Type="http://schemas.openxmlformats.org/officeDocument/2006/relationships/notesSlide" Target="../notesSlides/notesSlide46.xml"/><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control" Target="../activeX/activeX20.xml"/><Relationship Id="rId1" Type="http://schemas.openxmlformats.org/officeDocument/2006/relationships/vmlDrawing" Target="../drawings/vmlDrawing20.vml"/><Relationship Id="rId6" Type="http://schemas.openxmlformats.org/officeDocument/2006/relationships/image" Target="../media/image78.png"/><Relationship Id="rId5" Type="http://schemas.openxmlformats.org/officeDocument/2006/relationships/notesSlide" Target="../notesSlides/notesSlide48.xml"/><Relationship Id="rId4"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control" Target="../activeX/activeX21.xml"/><Relationship Id="rId1" Type="http://schemas.openxmlformats.org/officeDocument/2006/relationships/vmlDrawing" Target="../drawings/vmlDrawing21.vml"/><Relationship Id="rId6" Type="http://schemas.openxmlformats.org/officeDocument/2006/relationships/image" Target="../media/image81.png"/><Relationship Id="rId5" Type="http://schemas.openxmlformats.org/officeDocument/2006/relationships/notesSlide" Target="../notesSlides/notesSlide52.xml"/><Relationship Id="rId4"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83.jpg"/></Relationships>
</file>

<file path=ppt/slides/_rels/slide5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90.jpg"/></Relationships>
</file>

<file path=ppt/slides/_rels/slide6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control" Target="../activeX/activeX22.xml"/><Relationship Id="rId1" Type="http://schemas.openxmlformats.org/officeDocument/2006/relationships/vmlDrawing" Target="../drawings/vmlDrawing22.vml"/><Relationship Id="rId6" Type="http://schemas.openxmlformats.org/officeDocument/2006/relationships/image" Target="../media/image92.png"/><Relationship Id="rId5" Type="http://schemas.openxmlformats.org/officeDocument/2006/relationships/notesSlide" Target="../notesSlides/notesSlide61.xml"/><Relationship Id="rId4"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96.jpg"/></Relationships>
</file>

<file path=ppt/slides/_rels/slide6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3.xml"/><Relationship Id="rId1" Type="http://schemas.openxmlformats.org/officeDocument/2006/relationships/vmlDrawing" Target="../drawings/vmlDrawing23.vml"/><Relationship Id="rId5" Type="http://schemas.openxmlformats.org/officeDocument/2006/relationships/image" Target="../media/image99.png"/><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4.xml"/><Relationship Id="rId1" Type="http://schemas.openxmlformats.org/officeDocument/2006/relationships/vmlDrawing" Target="../drawings/vmlDrawing24.vml"/><Relationship Id="rId5" Type="http://schemas.openxmlformats.org/officeDocument/2006/relationships/image" Target="../media/image110.png"/><Relationship Id="rId4" Type="http://schemas.openxmlformats.org/officeDocument/2006/relationships/notesSlide" Target="../notesSlides/notesSlide84.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007" y="21523"/>
            <a:ext cx="918051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123728" y="1502383"/>
            <a:ext cx="5822428" cy="923330"/>
          </a:xfrm>
          <a:prstGeom prst="rect">
            <a:avLst/>
          </a:prstGeom>
        </p:spPr>
        <p:txBody>
          <a:bodyPr wrap="none">
            <a:spAutoFit/>
          </a:bodyPr>
          <a:lstStyle/>
          <a:p>
            <a:r>
              <a:rPr lang="tr-TR" sz="5400" b="1" dirty="0">
                <a:solidFill>
                  <a:schemeClr val="bg1"/>
                </a:solidFill>
              </a:rPr>
              <a:t>ELEKTRİĞİN İLETİMİ</a:t>
            </a:r>
          </a:p>
        </p:txBody>
      </p:sp>
      <p:sp>
        <p:nvSpPr>
          <p:cNvPr id="4" name="5-Nokta Yıldız 3"/>
          <p:cNvSpPr/>
          <p:nvPr/>
        </p:nvSpPr>
        <p:spPr>
          <a:xfrm>
            <a:off x="179512" y="116632"/>
            <a:ext cx="2016224" cy="1728192"/>
          </a:xfrm>
          <a:prstGeom prst="star5">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b="1" dirty="0" smtClean="0">
                <a:solidFill>
                  <a:schemeClr val="tx2">
                    <a:lumMod val="60000"/>
                    <a:lumOff val="40000"/>
                  </a:schemeClr>
                </a:solidFill>
              </a:rPr>
              <a:t>6.ncı</a:t>
            </a:r>
          </a:p>
          <a:p>
            <a:pPr algn="ctr"/>
            <a:r>
              <a:rPr lang="tr-TR" b="1" dirty="0" smtClean="0">
                <a:solidFill>
                  <a:schemeClr val="tx2">
                    <a:lumMod val="60000"/>
                    <a:lumOff val="40000"/>
                  </a:schemeClr>
                </a:solidFill>
              </a:rPr>
              <a:t>7.</a:t>
            </a:r>
          </a:p>
          <a:p>
            <a:pPr algn="ctr"/>
            <a:r>
              <a:rPr lang="tr-TR" b="1" dirty="0" smtClean="0">
                <a:solidFill>
                  <a:schemeClr val="tx2">
                    <a:lumMod val="60000"/>
                    <a:lumOff val="40000"/>
                  </a:schemeClr>
                </a:solidFill>
              </a:rPr>
              <a:t>ÜNİTE</a:t>
            </a:r>
            <a:endParaRPr lang="tr-TR" b="1" dirty="0">
              <a:solidFill>
                <a:schemeClr val="tx2">
                  <a:lumMod val="60000"/>
                  <a:lumOff val="40000"/>
                </a:schemeClr>
              </a:solidFill>
            </a:endParaRPr>
          </a:p>
        </p:txBody>
      </p:sp>
      <p:sp>
        <p:nvSpPr>
          <p:cNvPr id="5" name="AutoShape 11"/>
          <p:cNvSpPr>
            <a:spLocks noChangeArrowheads="1"/>
          </p:cNvSpPr>
          <p:nvPr/>
        </p:nvSpPr>
        <p:spPr bwMode="auto">
          <a:xfrm>
            <a:off x="1259632" y="2425712"/>
            <a:ext cx="2088232" cy="1291319"/>
          </a:xfrm>
          <a:prstGeom prst="lightningBolt">
            <a:avLst/>
          </a:prstGeom>
          <a:ln>
            <a:headEnd/>
            <a:tailEnd/>
          </a:ln>
          <a:extLst/>
        </p:spPr>
        <p:style>
          <a:lnRef idx="2">
            <a:schemeClr val="accent1"/>
          </a:lnRef>
          <a:fillRef idx="1">
            <a:schemeClr val="lt1"/>
          </a:fillRef>
          <a:effectRef idx="0">
            <a:schemeClr val="accent1"/>
          </a:effectRef>
          <a:fontRef idx="minor">
            <a:schemeClr val="dk1"/>
          </a:fontRef>
        </p:style>
        <p:txBody>
          <a:bodyPr wrap="none" anchor="ctr"/>
          <a:lstStyle/>
          <a:p>
            <a:endParaRPr lang="tr-TR"/>
          </a:p>
        </p:txBody>
      </p:sp>
      <p:sp>
        <p:nvSpPr>
          <p:cNvPr id="6" name="AutoShape 11"/>
          <p:cNvSpPr>
            <a:spLocks noChangeArrowheads="1"/>
          </p:cNvSpPr>
          <p:nvPr/>
        </p:nvSpPr>
        <p:spPr bwMode="auto">
          <a:xfrm flipH="1">
            <a:off x="5292080" y="2310097"/>
            <a:ext cx="773789" cy="1687642"/>
          </a:xfrm>
          <a:prstGeom prst="lightningBolt">
            <a:avLst/>
          </a:prstGeom>
          <a:ln>
            <a:headEnd/>
            <a:tailEnd/>
          </a:ln>
          <a:extLst/>
        </p:spPr>
        <p:style>
          <a:lnRef idx="2">
            <a:schemeClr val="accent1"/>
          </a:lnRef>
          <a:fillRef idx="1">
            <a:schemeClr val="lt1"/>
          </a:fillRef>
          <a:effectRef idx="0">
            <a:schemeClr val="accent1"/>
          </a:effectRef>
          <a:fontRef idx="minor">
            <a:schemeClr val="dk1"/>
          </a:fontRef>
        </p:style>
        <p:txBody>
          <a:bodyPr wrap="none" anchor="ctr"/>
          <a:lstStyle/>
          <a:p>
            <a:endParaRPr lang="tr-TR"/>
          </a:p>
        </p:txBody>
      </p:sp>
      <p:sp>
        <p:nvSpPr>
          <p:cNvPr id="7" name="AutoShape 11"/>
          <p:cNvSpPr>
            <a:spLocks noChangeArrowheads="1"/>
          </p:cNvSpPr>
          <p:nvPr/>
        </p:nvSpPr>
        <p:spPr bwMode="auto">
          <a:xfrm rot="357697" flipH="1">
            <a:off x="5171449" y="2811760"/>
            <a:ext cx="539321" cy="2304256"/>
          </a:xfrm>
          <a:prstGeom prst="lightningBolt">
            <a:avLst/>
          </a:prstGeom>
          <a:ln>
            <a:headEnd/>
            <a:tailEnd/>
          </a:ln>
          <a:extLst/>
        </p:spPr>
        <p:style>
          <a:lnRef idx="2">
            <a:schemeClr val="accent3"/>
          </a:lnRef>
          <a:fillRef idx="1">
            <a:schemeClr val="lt1"/>
          </a:fillRef>
          <a:effectRef idx="0">
            <a:schemeClr val="accent3"/>
          </a:effectRef>
          <a:fontRef idx="minor">
            <a:schemeClr val="dk1"/>
          </a:fontRef>
        </p:style>
        <p:txBody>
          <a:bodyPr wrap="none" anchor="ctr"/>
          <a:lstStyle/>
          <a:p>
            <a:endParaRPr lang="tr-TR"/>
          </a:p>
        </p:txBody>
      </p:sp>
      <p:sp>
        <p:nvSpPr>
          <p:cNvPr id="8" name="AutoShape 11"/>
          <p:cNvSpPr>
            <a:spLocks noChangeArrowheads="1"/>
          </p:cNvSpPr>
          <p:nvPr/>
        </p:nvSpPr>
        <p:spPr bwMode="auto">
          <a:xfrm rot="19805968">
            <a:off x="2817610" y="2842748"/>
            <a:ext cx="696112" cy="1814172"/>
          </a:xfrm>
          <a:prstGeom prst="lightningBolt">
            <a:avLst/>
          </a:prstGeom>
          <a:ln>
            <a:headEnd/>
            <a:tailEnd/>
          </a:ln>
          <a:extLst/>
        </p:spPr>
        <p:style>
          <a:lnRef idx="2">
            <a:schemeClr val="accent1"/>
          </a:lnRef>
          <a:fillRef idx="1">
            <a:schemeClr val="lt1"/>
          </a:fillRef>
          <a:effectRef idx="0">
            <a:schemeClr val="accent1"/>
          </a:effectRef>
          <a:fontRef idx="minor">
            <a:schemeClr val="dk1"/>
          </a:fontRef>
        </p:style>
        <p:txBody>
          <a:bodyPr wrap="none" anchor="ctr"/>
          <a:lstStyle/>
          <a:p>
            <a:endParaRPr lang="tr-TR"/>
          </a:p>
        </p:txBody>
      </p:sp>
    </p:spTree>
    <p:extLst>
      <p:ext uri="{BB962C8B-B14F-4D97-AF65-F5344CB8AC3E}">
        <p14:creationId xmlns:p14="http://schemas.microsoft.com/office/powerpoint/2010/main" val="425008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repeatCount="indefinite" fill="hold" grpId="0" nodeType="afterEffect">
                                  <p:stCondLst>
                                    <p:cond delay="500"/>
                                  </p:stCondLst>
                                  <p:childTnLst>
                                    <p:set>
                                      <p:cBhvr>
                                        <p:cTn id="6" dur="1000">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explode.wav"/>
                                        </p:tgtEl>
                                      </p:cMediaNode>
                                    </p:audio>
                                  </p:subTnLst>
                                </p:cTn>
                              </p:par>
                            </p:childTnLst>
                          </p:cTn>
                        </p:par>
                        <p:par>
                          <p:cTn id="7" fill="hold">
                            <p:stCondLst>
                              <p:cond delay="1500"/>
                            </p:stCondLst>
                            <p:childTnLst>
                              <p:par>
                                <p:cTn id="8" presetID="11" presetClass="entr" presetSubtype="0" repeatCount="indefinite" fill="hold" grpId="0" nodeType="afterEffect">
                                  <p:stCondLst>
                                    <p:cond delay="500"/>
                                  </p:stCondLst>
                                  <p:childTnLst>
                                    <p:set>
                                      <p:cBhvr>
                                        <p:cTn id="9" dur="1000">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3" name="explode.wav"/>
                                        </p:tgtEl>
                                      </p:cMediaNode>
                                    </p:audio>
                                  </p:subTnLst>
                                </p:cTn>
                              </p:par>
                            </p:childTnLst>
                          </p:cTn>
                        </p:par>
                        <p:par>
                          <p:cTn id="10" fill="hold">
                            <p:stCondLst>
                              <p:cond delay="3000"/>
                            </p:stCondLst>
                            <p:childTnLst>
                              <p:par>
                                <p:cTn id="11" presetID="11" presetClass="entr" presetSubtype="0" repeatCount="indefinite" fill="hold" grpId="0" nodeType="afterEffect">
                                  <p:stCondLst>
                                    <p:cond delay="500"/>
                                  </p:stCondLst>
                                  <p:childTnLst>
                                    <p:set>
                                      <p:cBhvr>
                                        <p:cTn id="12" dur="1000">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11"/>
                                            </p:cond>
                                          </p:stCondLst>
                                          <p:endCondLst>
                                            <p:cond evt="onStopAudio" delay="0">
                                              <p:tgtEl>
                                                <p:sldTgt/>
                                              </p:tgtEl>
                                            </p:cond>
                                          </p:endCondLst>
                                        </p:cTn>
                                        <p:tgtEl>
                                          <p:sndTgt r:embed="rId3" name="explode.wav"/>
                                        </p:tgtEl>
                                      </p:cMediaNode>
                                    </p:audio>
                                  </p:subTnLst>
                                </p:cTn>
                              </p:par>
                            </p:childTnLst>
                          </p:cTn>
                        </p:par>
                        <p:par>
                          <p:cTn id="13" fill="hold">
                            <p:stCondLst>
                              <p:cond delay="4500"/>
                            </p:stCondLst>
                            <p:childTnLst>
                              <p:par>
                                <p:cTn id="14" presetID="11" presetClass="entr" presetSubtype="0" repeatCount="3000" fill="hold" grpId="0" nodeType="afterEffect">
                                  <p:stCondLst>
                                    <p:cond delay="750"/>
                                  </p:stCondLst>
                                  <p:childTnLst>
                                    <p:set>
                                      <p:cBhvr>
                                        <p:cTn id="15" dur="1000">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59632" y="104908"/>
            <a:ext cx="6387736" cy="6715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627784" y="1211601"/>
            <a:ext cx="1152128" cy="461665"/>
          </a:xfrm>
          <a:prstGeom prst="rect">
            <a:avLst/>
          </a:prstGeom>
        </p:spPr>
        <p:txBody>
          <a:bodyPr wrap="square">
            <a:spAutoFit/>
          </a:bodyPr>
          <a:lstStyle/>
          <a:p>
            <a:r>
              <a:rPr lang="tr-TR" sz="2400" dirty="0" smtClean="0">
                <a:solidFill>
                  <a:srgbClr val="FF0000"/>
                </a:solidFill>
              </a:rPr>
              <a:t>vermez</a:t>
            </a:r>
            <a:endParaRPr lang="tr-TR" dirty="0">
              <a:solidFill>
                <a:prstClr val="black"/>
              </a:solidFill>
            </a:endParaRPr>
          </a:p>
        </p:txBody>
      </p:sp>
      <p:sp>
        <p:nvSpPr>
          <p:cNvPr id="4" name="Dikdörtgen 3"/>
          <p:cNvSpPr/>
          <p:nvPr/>
        </p:nvSpPr>
        <p:spPr>
          <a:xfrm>
            <a:off x="2683152" y="1848065"/>
            <a:ext cx="760336" cy="461665"/>
          </a:xfrm>
          <a:prstGeom prst="rect">
            <a:avLst/>
          </a:prstGeom>
        </p:spPr>
        <p:txBody>
          <a:bodyPr wrap="none">
            <a:spAutoFit/>
          </a:bodyPr>
          <a:lstStyle/>
          <a:p>
            <a:r>
              <a:rPr lang="tr-TR" sz="2400" dirty="0" smtClean="0">
                <a:solidFill>
                  <a:srgbClr val="FF0000"/>
                </a:solidFill>
              </a:rPr>
              <a:t>verir</a:t>
            </a:r>
            <a:endParaRPr lang="tr-TR" dirty="0">
              <a:solidFill>
                <a:prstClr val="black"/>
              </a:solidFill>
            </a:endParaRPr>
          </a:p>
        </p:txBody>
      </p:sp>
      <p:sp>
        <p:nvSpPr>
          <p:cNvPr id="5" name="Dikdörtgen 4"/>
          <p:cNvSpPr/>
          <p:nvPr/>
        </p:nvSpPr>
        <p:spPr>
          <a:xfrm>
            <a:off x="2621244" y="2420888"/>
            <a:ext cx="1100366" cy="461665"/>
          </a:xfrm>
          <a:prstGeom prst="rect">
            <a:avLst/>
          </a:prstGeom>
        </p:spPr>
        <p:txBody>
          <a:bodyPr wrap="none">
            <a:spAutoFit/>
          </a:bodyPr>
          <a:lstStyle/>
          <a:p>
            <a:r>
              <a:rPr lang="tr-TR" sz="2400" dirty="0" smtClean="0">
                <a:solidFill>
                  <a:srgbClr val="FF0000"/>
                </a:solidFill>
              </a:rPr>
              <a:t>vermez</a:t>
            </a:r>
            <a:endParaRPr lang="tr-TR" dirty="0">
              <a:solidFill>
                <a:prstClr val="black"/>
              </a:solidFill>
            </a:endParaRPr>
          </a:p>
        </p:txBody>
      </p:sp>
      <p:sp>
        <p:nvSpPr>
          <p:cNvPr id="6" name="Dikdörtgen 5"/>
          <p:cNvSpPr/>
          <p:nvPr/>
        </p:nvSpPr>
        <p:spPr>
          <a:xfrm>
            <a:off x="2627784" y="3068960"/>
            <a:ext cx="1100366" cy="461665"/>
          </a:xfrm>
          <a:prstGeom prst="rect">
            <a:avLst/>
          </a:prstGeom>
        </p:spPr>
        <p:txBody>
          <a:bodyPr wrap="none">
            <a:spAutoFit/>
          </a:bodyPr>
          <a:lstStyle/>
          <a:p>
            <a:r>
              <a:rPr lang="tr-TR" sz="2400" dirty="0" smtClean="0">
                <a:solidFill>
                  <a:srgbClr val="FF0000"/>
                </a:solidFill>
              </a:rPr>
              <a:t>vermez</a:t>
            </a:r>
            <a:endParaRPr lang="tr-TR" dirty="0">
              <a:solidFill>
                <a:prstClr val="black"/>
              </a:solidFill>
            </a:endParaRPr>
          </a:p>
        </p:txBody>
      </p:sp>
      <p:sp>
        <p:nvSpPr>
          <p:cNvPr id="7" name="Dikdörtgen 6"/>
          <p:cNvSpPr/>
          <p:nvPr/>
        </p:nvSpPr>
        <p:spPr>
          <a:xfrm>
            <a:off x="2678984" y="3717032"/>
            <a:ext cx="1100928" cy="461665"/>
          </a:xfrm>
          <a:prstGeom prst="rect">
            <a:avLst/>
          </a:prstGeom>
        </p:spPr>
        <p:txBody>
          <a:bodyPr wrap="square">
            <a:spAutoFit/>
          </a:bodyPr>
          <a:lstStyle/>
          <a:p>
            <a:r>
              <a:rPr lang="tr-TR" sz="2400" dirty="0" smtClean="0">
                <a:solidFill>
                  <a:srgbClr val="FF0000"/>
                </a:solidFill>
              </a:rPr>
              <a:t>verir</a:t>
            </a:r>
            <a:endParaRPr lang="tr-TR" dirty="0">
              <a:solidFill>
                <a:prstClr val="black"/>
              </a:solidFill>
            </a:endParaRPr>
          </a:p>
        </p:txBody>
      </p:sp>
      <p:sp>
        <p:nvSpPr>
          <p:cNvPr id="8" name="Dikdörtgen 7"/>
          <p:cNvSpPr/>
          <p:nvPr/>
        </p:nvSpPr>
        <p:spPr>
          <a:xfrm>
            <a:off x="2604874" y="4293096"/>
            <a:ext cx="1100366" cy="461665"/>
          </a:xfrm>
          <a:prstGeom prst="rect">
            <a:avLst/>
          </a:prstGeom>
        </p:spPr>
        <p:txBody>
          <a:bodyPr wrap="none">
            <a:spAutoFit/>
          </a:bodyPr>
          <a:lstStyle/>
          <a:p>
            <a:r>
              <a:rPr lang="tr-TR" sz="2400" dirty="0" smtClean="0">
                <a:solidFill>
                  <a:srgbClr val="FF0000"/>
                </a:solidFill>
              </a:rPr>
              <a:t>vermez</a:t>
            </a:r>
            <a:endParaRPr lang="tr-TR" dirty="0">
              <a:solidFill>
                <a:prstClr val="black"/>
              </a:solidFill>
            </a:endParaRPr>
          </a:p>
        </p:txBody>
      </p:sp>
      <p:sp>
        <p:nvSpPr>
          <p:cNvPr id="9" name="Dikdörtgen 8"/>
          <p:cNvSpPr/>
          <p:nvPr/>
        </p:nvSpPr>
        <p:spPr>
          <a:xfrm>
            <a:off x="2601140" y="4869160"/>
            <a:ext cx="1100366" cy="461665"/>
          </a:xfrm>
          <a:prstGeom prst="rect">
            <a:avLst/>
          </a:prstGeom>
        </p:spPr>
        <p:txBody>
          <a:bodyPr wrap="none">
            <a:spAutoFit/>
          </a:bodyPr>
          <a:lstStyle/>
          <a:p>
            <a:r>
              <a:rPr lang="tr-TR" sz="2400" dirty="0" smtClean="0">
                <a:solidFill>
                  <a:srgbClr val="FF0000"/>
                </a:solidFill>
              </a:rPr>
              <a:t>vermez</a:t>
            </a:r>
            <a:endParaRPr lang="tr-TR" dirty="0">
              <a:solidFill>
                <a:prstClr val="black"/>
              </a:solidFill>
            </a:endParaRPr>
          </a:p>
        </p:txBody>
      </p:sp>
      <p:sp>
        <p:nvSpPr>
          <p:cNvPr id="10" name="Dikdörtgen 9"/>
          <p:cNvSpPr/>
          <p:nvPr/>
        </p:nvSpPr>
        <p:spPr>
          <a:xfrm>
            <a:off x="2647043" y="5517232"/>
            <a:ext cx="864096" cy="461665"/>
          </a:xfrm>
          <a:prstGeom prst="rect">
            <a:avLst/>
          </a:prstGeom>
        </p:spPr>
        <p:txBody>
          <a:bodyPr wrap="square">
            <a:spAutoFit/>
          </a:bodyPr>
          <a:lstStyle/>
          <a:p>
            <a:r>
              <a:rPr lang="tr-TR" sz="2400" dirty="0" smtClean="0">
                <a:solidFill>
                  <a:srgbClr val="FF0000"/>
                </a:solidFill>
              </a:rPr>
              <a:t>verir</a:t>
            </a:r>
            <a:endParaRPr lang="tr-TR" dirty="0">
              <a:solidFill>
                <a:prstClr val="black"/>
              </a:solidFill>
            </a:endParaRPr>
          </a:p>
        </p:txBody>
      </p:sp>
      <p:sp>
        <p:nvSpPr>
          <p:cNvPr id="11" name="Dikdörtgen 10"/>
          <p:cNvSpPr/>
          <p:nvPr/>
        </p:nvSpPr>
        <p:spPr>
          <a:xfrm>
            <a:off x="2718064" y="6165304"/>
            <a:ext cx="760336" cy="461665"/>
          </a:xfrm>
          <a:prstGeom prst="rect">
            <a:avLst/>
          </a:prstGeom>
        </p:spPr>
        <p:txBody>
          <a:bodyPr wrap="none">
            <a:spAutoFit/>
          </a:bodyPr>
          <a:lstStyle/>
          <a:p>
            <a:r>
              <a:rPr lang="tr-TR" sz="2400" dirty="0" smtClean="0">
                <a:solidFill>
                  <a:srgbClr val="FF0000"/>
                </a:solidFill>
              </a:rPr>
              <a:t>verir</a:t>
            </a:r>
            <a:endParaRPr lang="tr-TR" dirty="0">
              <a:solidFill>
                <a:prstClr val="black"/>
              </a:solidFill>
            </a:endParaRPr>
          </a:p>
        </p:txBody>
      </p:sp>
      <p:sp>
        <p:nvSpPr>
          <p:cNvPr id="12" name="Dikdörtgen 11"/>
          <p:cNvSpPr/>
          <p:nvPr/>
        </p:nvSpPr>
        <p:spPr>
          <a:xfrm>
            <a:off x="4073750" y="1211600"/>
            <a:ext cx="492443" cy="461665"/>
          </a:xfrm>
          <a:prstGeom prst="rect">
            <a:avLst/>
          </a:prstGeom>
        </p:spPr>
        <p:txBody>
          <a:bodyPr wrap="none">
            <a:spAutoFit/>
          </a:bodyPr>
          <a:lstStyle/>
          <a:p>
            <a:r>
              <a:rPr lang="tr-TR" sz="2400" dirty="0">
                <a:solidFill>
                  <a:srgbClr val="FF0000"/>
                </a:solidFill>
              </a:rPr>
              <a:t>✔</a:t>
            </a:r>
            <a:endParaRPr lang="tr-TR" dirty="0"/>
          </a:p>
        </p:txBody>
      </p:sp>
      <p:sp>
        <p:nvSpPr>
          <p:cNvPr id="13" name="Dikdörtgen 12"/>
          <p:cNvSpPr/>
          <p:nvPr/>
        </p:nvSpPr>
        <p:spPr>
          <a:xfrm>
            <a:off x="5220072" y="1848065"/>
            <a:ext cx="492443" cy="461665"/>
          </a:xfrm>
          <a:prstGeom prst="rect">
            <a:avLst/>
          </a:prstGeom>
        </p:spPr>
        <p:txBody>
          <a:bodyPr wrap="none">
            <a:spAutoFit/>
          </a:bodyPr>
          <a:lstStyle/>
          <a:p>
            <a:r>
              <a:rPr lang="tr-TR" sz="2400" dirty="0">
                <a:solidFill>
                  <a:srgbClr val="FF0000"/>
                </a:solidFill>
              </a:rPr>
              <a:t>✔</a:t>
            </a:r>
            <a:endParaRPr lang="tr-TR" dirty="0"/>
          </a:p>
        </p:txBody>
      </p:sp>
      <p:sp>
        <p:nvSpPr>
          <p:cNvPr id="14" name="Dikdörtgen 13"/>
          <p:cNvSpPr/>
          <p:nvPr/>
        </p:nvSpPr>
        <p:spPr>
          <a:xfrm>
            <a:off x="5175955" y="2564903"/>
            <a:ext cx="492443" cy="461665"/>
          </a:xfrm>
          <a:prstGeom prst="rect">
            <a:avLst/>
          </a:prstGeom>
        </p:spPr>
        <p:txBody>
          <a:bodyPr wrap="none">
            <a:spAutoFit/>
          </a:bodyPr>
          <a:lstStyle/>
          <a:p>
            <a:r>
              <a:rPr lang="tr-TR" sz="2400" dirty="0">
                <a:solidFill>
                  <a:srgbClr val="FF0000"/>
                </a:solidFill>
              </a:rPr>
              <a:t>✔</a:t>
            </a:r>
            <a:endParaRPr lang="tr-TR" dirty="0"/>
          </a:p>
        </p:txBody>
      </p:sp>
      <p:sp>
        <p:nvSpPr>
          <p:cNvPr id="15" name="Dikdörtgen 14"/>
          <p:cNvSpPr/>
          <p:nvPr/>
        </p:nvSpPr>
        <p:spPr>
          <a:xfrm>
            <a:off x="4207278" y="3237141"/>
            <a:ext cx="492443" cy="461665"/>
          </a:xfrm>
          <a:prstGeom prst="rect">
            <a:avLst/>
          </a:prstGeom>
        </p:spPr>
        <p:txBody>
          <a:bodyPr wrap="none">
            <a:spAutoFit/>
          </a:bodyPr>
          <a:lstStyle/>
          <a:p>
            <a:r>
              <a:rPr lang="tr-TR" sz="2400" dirty="0">
                <a:solidFill>
                  <a:srgbClr val="FF0000"/>
                </a:solidFill>
              </a:rPr>
              <a:t>✔</a:t>
            </a:r>
            <a:endParaRPr lang="tr-TR" dirty="0"/>
          </a:p>
        </p:txBody>
      </p:sp>
      <p:sp>
        <p:nvSpPr>
          <p:cNvPr id="16" name="Dikdörtgen 15"/>
          <p:cNvSpPr/>
          <p:nvPr/>
        </p:nvSpPr>
        <p:spPr>
          <a:xfrm>
            <a:off x="4207277" y="3831431"/>
            <a:ext cx="492443" cy="461665"/>
          </a:xfrm>
          <a:prstGeom prst="rect">
            <a:avLst/>
          </a:prstGeom>
        </p:spPr>
        <p:txBody>
          <a:bodyPr wrap="none">
            <a:spAutoFit/>
          </a:bodyPr>
          <a:lstStyle/>
          <a:p>
            <a:r>
              <a:rPr lang="tr-TR" sz="2400" dirty="0">
                <a:solidFill>
                  <a:srgbClr val="FF0000"/>
                </a:solidFill>
              </a:rPr>
              <a:t>✔</a:t>
            </a:r>
            <a:endParaRPr lang="tr-TR" dirty="0"/>
          </a:p>
        </p:txBody>
      </p:sp>
      <p:sp>
        <p:nvSpPr>
          <p:cNvPr id="17" name="Dikdörtgen 16"/>
          <p:cNvSpPr/>
          <p:nvPr/>
        </p:nvSpPr>
        <p:spPr>
          <a:xfrm>
            <a:off x="4207276" y="4390790"/>
            <a:ext cx="492443" cy="461665"/>
          </a:xfrm>
          <a:prstGeom prst="rect">
            <a:avLst/>
          </a:prstGeom>
        </p:spPr>
        <p:txBody>
          <a:bodyPr wrap="none">
            <a:spAutoFit/>
          </a:bodyPr>
          <a:lstStyle/>
          <a:p>
            <a:r>
              <a:rPr lang="tr-TR" sz="2400" dirty="0">
                <a:solidFill>
                  <a:srgbClr val="FF0000"/>
                </a:solidFill>
              </a:rPr>
              <a:t>✔</a:t>
            </a:r>
            <a:endParaRPr lang="tr-TR" dirty="0"/>
          </a:p>
        </p:txBody>
      </p:sp>
      <p:sp>
        <p:nvSpPr>
          <p:cNvPr id="18" name="Dikdörtgen 17"/>
          <p:cNvSpPr/>
          <p:nvPr/>
        </p:nvSpPr>
        <p:spPr>
          <a:xfrm>
            <a:off x="5220072" y="4983559"/>
            <a:ext cx="492443" cy="461665"/>
          </a:xfrm>
          <a:prstGeom prst="rect">
            <a:avLst/>
          </a:prstGeom>
        </p:spPr>
        <p:txBody>
          <a:bodyPr wrap="none">
            <a:spAutoFit/>
          </a:bodyPr>
          <a:lstStyle/>
          <a:p>
            <a:r>
              <a:rPr lang="tr-TR" sz="2400" dirty="0">
                <a:solidFill>
                  <a:srgbClr val="FF0000"/>
                </a:solidFill>
              </a:rPr>
              <a:t>✔</a:t>
            </a:r>
            <a:endParaRPr lang="tr-TR" dirty="0"/>
          </a:p>
        </p:txBody>
      </p:sp>
      <p:sp>
        <p:nvSpPr>
          <p:cNvPr id="19" name="Dikdörtgen 18"/>
          <p:cNvSpPr/>
          <p:nvPr/>
        </p:nvSpPr>
        <p:spPr>
          <a:xfrm>
            <a:off x="5175955" y="5517231"/>
            <a:ext cx="492443" cy="461665"/>
          </a:xfrm>
          <a:prstGeom prst="rect">
            <a:avLst/>
          </a:prstGeom>
        </p:spPr>
        <p:txBody>
          <a:bodyPr wrap="none">
            <a:spAutoFit/>
          </a:bodyPr>
          <a:lstStyle/>
          <a:p>
            <a:r>
              <a:rPr lang="tr-TR" sz="2400" dirty="0">
                <a:solidFill>
                  <a:srgbClr val="FF0000"/>
                </a:solidFill>
              </a:rPr>
              <a:t>✔</a:t>
            </a:r>
            <a:endParaRPr lang="tr-TR" dirty="0"/>
          </a:p>
        </p:txBody>
      </p:sp>
      <p:sp>
        <p:nvSpPr>
          <p:cNvPr id="20" name="Dikdörtgen 19"/>
          <p:cNvSpPr/>
          <p:nvPr/>
        </p:nvSpPr>
        <p:spPr>
          <a:xfrm>
            <a:off x="4073748" y="6165303"/>
            <a:ext cx="492443" cy="461665"/>
          </a:xfrm>
          <a:prstGeom prst="rect">
            <a:avLst/>
          </a:prstGeom>
        </p:spPr>
        <p:txBody>
          <a:bodyPr wrap="none">
            <a:spAutoFit/>
          </a:bodyPr>
          <a:lstStyle/>
          <a:p>
            <a:r>
              <a:rPr lang="tr-TR" sz="2400" dirty="0">
                <a:solidFill>
                  <a:srgbClr val="FF0000"/>
                </a:solidFill>
              </a:rPr>
              <a:t>✔</a:t>
            </a:r>
            <a:endParaRPr lang="tr-TR" dirty="0"/>
          </a:p>
        </p:txBody>
      </p:sp>
      <p:sp>
        <p:nvSpPr>
          <p:cNvPr id="21" name="Dikdörtgen 20"/>
          <p:cNvSpPr/>
          <p:nvPr/>
        </p:nvSpPr>
        <p:spPr>
          <a:xfrm>
            <a:off x="6156176" y="1219413"/>
            <a:ext cx="1152128" cy="461665"/>
          </a:xfrm>
          <a:prstGeom prst="rect">
            <a:avLst/>
          </a:prstGeom>
        </p:spPr>
        <p:txBody>
          <a:bodyPr wrap="square">
            <a:spAutoFit/>
          </a:bodyPr>
          <a:lstStyle/>
          <a:p>
            <a:r>
              <a:rPr lang="tr-TR" sz="2400" dirty="0" smtClean="0">
                <a:solidFill>
                  <a:srgbClr val="FF0000"/>
                </a:solidFill>
              </a:rPr>
              <a:t>iletken</a:t>
            </a:r>
            <a:endParaRPr lang="tr-TR" dirty="0">
              <a:solidFill>
                <a:prstClr val="black"/>
              </a:solidFill>
            </a:endParaRPr>
          </a:p>
        </p:txBody>
      </p:sp>
      <p:sp>
        <p:nvSpPr>
          <p:cNvPr id="22" name="Dikdörtgen 21"/>
          <p:cNvSpPr/>
          <p:nvPr/>
        </p:nvSpPr>
        <p:spPr>
          <a:xfrm>
            <a:off x="6291050" y="2564904"/>
            <a:ext cx="1356318" cy="461665"/>
          </a:xfrm>
          <a:prstGeom prst="rect">
            <a:avLst/>
          </a:prstGeom>
        </p:spPr>
        <p:txBody>
          <a:bodyPr wrap="square">
            <a:spAutoFit/>
          </a:bodyPr>
          <a:lstStyle/>
          <a:p>
            <a:r>
              <a:rPr lang="tr-TR" sz="2400" dirty="0" smtClean="0">
                <a:solidFill>
                  <a:srgbClr val="FF0000"/>
                </a:solidFill>
              </a:rPr>
              <a:t>yalıtkan</a:t>
            </a:r>
            <a:endParaRPr lang="tr-TR" dirty="0">
              <a:solidFill>
                <a:prstClr val="black"/>
              </a:solidFill>
            </a:endParaRPr>
          </a:p>
        </p:txBody>
      </p:sp>
      <p:sp>
        <p:nvSpPr>
          <p:cNvPr id="23" name="Dikdörtgen 22"/>
          <p:cNvSpPr/>
          <p:nvPr/>
        </p:nvSpPr>
        <p:spPr>
          <a:xfrm>
            <a:off x="6291050" y="3237140"/>
            <a:ext cx="1152128" cy="461665"/>
          </a:xfrm>
          <a:prstGeom prst="rect">
            <a:avLst/>
          </a:prstGeom>
        </p:spPr>
        <p:txBody>
          <a:bodyPr wrap="square">
            <a:spAutoFit/>
          </a:bodyPr>
          <a:lstStyle/>
          <a:p>
            <a:r>
              <a:rPr lang="tr-TR" sz="2400" dirty="0" smtClean="0">
                <a:solidFill>
                  <a:srgbClr val="FF0000"/>
                </a:solidFill>
              </a:rPr>
              <a:t>iletken</a:t>
            </a:r>
            <a:endParaRPr lang="tr-TR" dirty="0">
              <a:solidFill>
                <a:prstClr val="black"/>
              </a:solidFill>
            </a:endParaRPr>
          </a:p>
        </p:txBody>
      </p:sp>
      <p:sp>
        <p:nvSpPr>
          <p:cNvPr id="24" name="Dikdörtgen 23"/>
          <p:cNvSpPr/>
          <p:nvPr/>
        </p:nvSpPr>
        <p:spPr>
          <a:xfrm>
            <a:off x="6291050" y="3831430"/>
            <a:ext cx="1152128" cy="461665"/>
          </a:xfrm>
          <a:prstGeom prst="rect">
            <a:avLst/>
          </a:prstGeom>
        </p:spPr>
        <p:txBody>
          <a:bodyPr wrap="square">
            <a:spAutoFit/>
          </a:bodyPr>
          <a:lstStyle/>
          <a:p>
            <a:r>
              <a:rPr lang="tr-TR" sz="2400" dirty="0" smtClean="0">
                <a:solidFill>
                  <a:srgbClr val="FF0000"/>
                </a:solidFill>
              </a:rPr>
              <a:t>iletken</a:t>
            </a:r>
            <a:endParaRPr lang="tr-TR" dirty="0">
              <a:solidFill>
                <a:prstClr val="black"/>
              </a:solidFill>
            </a:endParaRPr>
          </a:p>
        </p:txBody>
      </p:sp>
      <p:sp>
        <p:nvSpPr>
          <p:cNvPr id="25" name="Dikdörtgen 24"/>
          <p:cNvSpPr/>
          <p:nvPr/>
        </p:nvSpPr>
        <p:spPr>
          <a:xfrm>
            <a:off x="6291050" y="4390790"/>
            <a:ext cx="1152128" cy="461665"/>
          </a:xfrm>
          <a:prstGeom prst="rect">
            <a:avLst/>
          </a:prstGeom>
        </p:spPr>
        <p:txBody>
          <a:bodyPr wrap="square">
            <a:spAutoFit/>
          </a:bodyPr>
          <a:lstStyle/>
          <a:p>
            <a:r>
              <a:rPr lang="tr-TR" sz="2400" dirty="0" smtClean="0">
                <a:solidFill>
                  <a:srgbClr val="FF0000"/>
                </a:solidFill>
              </a:rPr>
              <a:t>iletken</a:t>
            </a:r>
            <a:endParaRPr lang="tr-TR" dirty="0">
              <a:solidFill>
                <a:prstClr val="black"/>
              </a:solidFill>
            </a:endParaRPr>
          </a:p>
        </p:txBody>
      </p:sp>
      <p:sp>
        <p:nvSpPr>
          <p:cNvPr id="26" name="Dikdörtgen 25"/>
          <p:cNvSpPr/>
          <p:nvPr/>
        </p:nvSpPr>
        <p:spPr>
          <a:xfrm>
            <a:off x="6291050" y="6169982"/>
            <a:ext cx="1152128" cy="461665"/>
          </a:xfrm>
          <a:prstGeom prst="rect">
            <a:avLst/>
          </a:prstGeom>
        </p:spPr>
        <p:txBody>
          <a:bodyPr wrap="square">
            <a:spAutoFit/>
          </a:bodyPr>
          <a:lstStyle/>
          <a:p>
            <a:r>
              <a:rPr lang="tr-TR" sz="2400" dirty="0" smtClean="0">
                <a:solidFill>
                  <a:srgbClr val="FF0000"/>
                </a:solidFill>
              </a:rPr>
              <a:t>iletken</a:t>
            </a:r>
            <a:endParaRPr lang="tr-TR" dirty="0">
              <a:solidFill>
                <a:prstClr val="black"/>
              </a:solidFill>
            </a:endParaRPr>
          </a:p>
        </p:txBody>
      </p:sp>
      <p:sp>
        <p:nvSpPr>
          <p:cNvPr id="27" name="Dikdörtgen 26"/>
          <p:cNvSpPr/>
          <p:nvPr/>
        </p:nvSpPr>
        <p:spPr>
          <a:xfrm>
            <a:off x="6188874" y="1959223"/>
            <a:ext cx="1356479" cy="461665"/>
          </a:xfrm>
          <a:prstGeom prst="rect">
            <a:avLst/>
          </a:prstGeom>
        </p:spPr>
        <p:txBody>
          <a:bodyPr wrap="square">
            <a:spAutoFit/>
          </a:bodyPr>
          <a:lstStyle/>
          <a:p>
            <a:r>
              <a:rPr lang="tr-TR" sz="2400" dirty="0" smtClean="0">
                <a:solidFill>
                  <a:srgbClr val="FF0000"/>
                </a:solidFill>
              </a:rPr>
              <a:t>yalıtkan</a:t>
            </a:r>
            <a:endParaRPr lang="tr-TR" dirty="0">
              <a:solidFill>
                <a:prstClr val="black"/>
              </a:solidFill>
            </a:endParaRPr>
          </a:p>
        </p:txBody>
      </p:sp>
      <p:sp>
        <p:nvSpPr>
          <p:cNvPr id="28" name="Dikdörtgen 27"/>
          <p:cNvSpPr/>
          <p:nvPr/>
        </p:nvSpPr>
        <p:spPr>
          <a:xfrm>
            <a:off x="6188874" y="4983558"/>
            <a:ext cx="1356479" cy="461665"/>
          </a:xfrm>
          <a:prstGeom prst="rect">
            <a:avLst/>
          </a:prstGeom>
        </p:spPr>
        <p:txBody>
          <a:bodyPr wrap="square">
            <a:spAutoFit/>
          </a:bodyPr>
          <a:lstStyle/>
          <a:p>
            <a:r>
              <a:rPr lang="tr-TR" sz="2400" dirty="0" smtClean="0">
                <a:solidFill>
                  <a:srgbClr val="FF0000"/>
                </a:solidFill>
              </a:rPr>
              <a:t>yalıtkan</a:t>
            </a:r>
            <a:endParaRPr lang="tr-TR" dirty="0">
              <a:solidFill>
                <a:prstClr val="black"/>
              </a:solidFill>
            </a:endParaRPr>
          </a:p>
        </p:txBody>
      </p:sp>
      <p:sp>
        <p:nvSpPr>
          <p:cNvPr id="29" name="Dikdörtgen 28"/>
          <p:cNvSpPr/>
          <p:nvPr/>
        </p:nvSpPr>
        <p:spPr>
          <a:xfrm>
            <a:off x="6290889" y="5589240"/>
            <a:ext cx="1356479" cy="461665"/>
          </a:xfrm>
          <a:prstGeom prst="rect">
            <a:avLst/>
          </a:prstGeom>
        </p:spPr>
        <p:txBody>
          <a:bodyPr wrap="square">
            <a:spAutoFit/>
          </a:bodyPr>
          <a:lstStyle/>
          <a:p>
            <a:r>
              <a:rPr lang="tr-TR" sz="2400" dirty="0" smtClean="0">
                <a:solidFill>
                  <a:srgbClr val="FF0000"/>
                </a:solidFill>
              </a:rPr>
              <a:t>yalıtkan</a:t>
            </a:r>
            <a:endParaRPr lang="tr-TR" dirty="0">
              <a:solidFill>
                <a:prstClr val="black"/>
              </a:solidFill>
            </a:endParaRPr>
          </a:p>
        </p:txBody>
      </p:sp>
    </p:spTree>
    <p:extLst>
      <p:ext uri="{BB962C8B-B14F-4D97-AF65-F5344CB8AC3E}">
        <p14:creationId xmlns:p14="http://schemas.microsoft.com/office/powerpoint/2010/main" val="24785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500"/>
                                        <p:tgtEl>
                                          <p:spTgt spid="19"/>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fade">
                                      <p:cBhvr>
                                        <p:cTn id="116" dur="500"/>
                                        <p:tgtEl>
                                          <p:spTgt spid="2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8447" name="ShockwaveFlash1" r:id="rId2" imgW="9142857" imgH="5229955"/>
        </mc:Choice>
        <mc:Fallback>
          <p:control name="ShockwaveFlash1" r:id="rId2" imgW="9142857" imgH="5229955">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52292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84609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9471" name="ShockwaveFlash1" r:id="rId2" imgW="8642668" imgH="5733333"/>
        </mc:Choice>
        <mc:Fallback>
          <p:control name="ShockwaveFlash1" r:id="rId2" imgW="8642668" imgH="5733333">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250825" y="0"/>
                  <a:ext cx="8642350" cy="57340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639724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84976" cy="2677656"/>
          </a:xfrm>
          <a:prstGeom prst="rect">
            <a:avLst/>
          </a:prstGeom>
        </p:spPr>
        <p:txBody>
          <a:bodyPr wrap="square">
            <a:spAutoFit/>
          </a:bodyPr>
          <a:lstStyle/>
          <a:p>
            <a:r>
              <a:rPr lang="tr-TR" sz="2400" b="1" dirty="0"/>
              <a:t>Yorumlayalım, Sonuçlandıralım</a:t>
            </a:r>
          </a:p>
          <a:p>
            <a:r>
              <a:rPr lang="tr-TR" sz="2400" dirty="0"/>
              <a:t>• Tahminlerinizle gözlemlerinizi karşılaştırınız. Kaç tanesi yanlış çıktı? Neden?</a:t>
            </a:r>
          </a:p>
          <a:p>
            <a:r>
              <a:rPr lang="tr-TR" sz="2400" dirty="0"/>
              <a:t>• Her maddenin test uçlarına konduğunda ışık vermemesinin nedeni ne olabilir?</a:t>
            </a:r>
          </a:p>
          <a:p>
            <a:r>
              <a:rPr lang="tr-TR" sz="2400" dirty="0"/>
              <a:t>• Deneyde gözlemlediğiniz elektriksel özellikleri, nasıl sınıflandırabilirsiniz?</a:t>
            </a:r>
          </a:p>
        </p:txBody>
      </p:sp>
      <p:sp>
        <p:nvSpPr>
          <p:cNvPr id="3" name="Dikdörtgen 2"/>
          <p:cNvSpPr/>
          <p:nvPr/>
        </p:nvSpPr>
        <p:spPr>
          <a:xfrm>
            <a:off x="179512" y="3068960"/>
            <a:ext cx="8548059" cy="3539430"/>
          </a:xfrm>
          <a:prstGeom prst="rect">
            <a:avLst/>
          </a:prstGeom>
        </p:spPr>
        <p:txBody>
          <a:bodyPr wrap="square">
            <a:spAutoFit/>
          </a:bodyPr>
          <a:lstStyle/>
          <a:p>
            <a:r>
              <a:rPr lang="tr-TR" sz="2800" dirty="0"/>
              <a:t>Deneyde devrenin test uçlarına, farklı özellikte maddeler yerleştirdiniz. Bunlardan plastik, cam </a:t>
            </a:r>
            <a:r>
              <a:rPr lang="tr-TR" sz="2800" dirty="0" smtClean="0"/>
              <a:t>gibi maddelerden </a:t>
            </a:r>
            <a:r>
              <a:rPr lang="tr-TR" sz="2800" dirty="0"/>
              <a:t>yapılanları kullandığınızda, ampulün ışık vermediğini gözlemlediniz. Devrenin test </a:t>
            </a:r>
            <a:r>
              <a:rPr lang="tr-TR" sz="2800" dirty="0" smtClean="0"/>
              <a:t>uçlarına metal </a:t>
            </a:r>
            <a:r>
              <a:rPr lang="tr-TR" sz="2800" dirty="0"/>
              <a:t>özellikte maddeler koyduğunuzda, ampulün ışık verdiğini gözlemlediniz. Buna göre </a:t>
            </a:r>
            <a:r>
              <a:rPr lang="tr-TR" sz="2800" dirty="0" smtClean="0"/>
              <a:t>her maddenin </a:t>
            </a:r>
            <a:r>
              <a:rPr lang="tr-TR" sz="2800" b="1" dirty="0"/>
              <a:t>elektrik enerjisini iletmediği sonucuna </a:t>
            </a:r>
            <a:r>
              <a:rPr lang="tr-TR" sz="2800" dirty="0"/>
              <a:t>varılabilir. Sizce, elektrik enerjisini iletenle </a:t>
            </a:r>
            <a:r>
              <a:rPr lang="tr-TR" sz="2800" dirty="0" smtClean="0"/>
              <a:t>iletmeyen maddeleri </a:t>
            </a:r>
            <a:r>
              <a:rPr lang="tr-TR" sz="2800" dirty="0"/>
              <a:t>ayıran özellik nedir?</a:t>
            </a:r>
          </a:p>
        </p:txBody>
      </p:sp>
    </p:spTree>
    <p:extLst>
      <p:ext uri="{BB962C8B-B14F-4D97-AF65-F5344CB8AC3E}">
        <p14:creationId xmlns:p14="http://schemas.microsoft.com/office/powerpoint/2010/main" val="414833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2541" name="ShockwaveFlash1" r:id="rId2" imgW="7417085" imgH="5329449"/>
        </mc:Choice>
        <mc:Fallback>
          <p:control name="ShockwaveFlash1" r:id="rId2" imgW="7417085" imgH="5329449">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042988" y="188913"/>
                  <a:ext cx="7416800" cy="53292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4459059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5137" name="ShockwaveFlash1" r:id="rId2" imgW="8280572" imgH="5040762"/>
        </mc:Choice>
        <mc:Fallback>
          <p:control name="ShockwaveFlash1" r:id="rId2" imgW="8280572" imgH="5040762">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395288" y="188913"/>
                  <a:ext cx="8280400" cy="50403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76002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6220164" cy="646331"/>
          </a:xfrm>
          <a:prstGeom prst="rect">
            <a:avLst/>
          </a:prstGeom>
        </p:spPr>
        <p:txBody>
          <a:bodyPr wrap="none">
            <a:spAutoFit/>
          </a:bodyPr>
          <a:lstStyle/>
          <a:p>
            <a:r>
              <a:rPr lang="tr-TR" sz="3600" b="1" dirty="0">
                <a:solidFill>
                  <a:srgbClr val="00B0F0"/>
                </a:solidFill>
              </a:rPr>
              <a:t>İletken ve Yalıtkanları Tanıyalım</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282" y="1556792"/>
            <a:ext cx="91440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Belirtme Çizgisi 2"/>
          <p:cNvSpPr/>
          <p:nvPr/>
        </p:nvSpPr>
        <p:spPr>
          <a:xfrm>
            <a:off x="5148064" y="620688"/>
            <a:ext cx="3888432" cy="1152128"/>
          </a:xfrm>
          <a:prstGeom prst="wedgeRectCallout">
            <a:avLst>
              <a:gd name="adj1" fmla="val -78698"/>
              <a:gd name="adj2" fmla="val 178428"/>
            </a:avLst>
          </a:prstGeom>
        </p:spPr>
        <p:style>
          <a:lnRef idx="2">
            <a:schemeClr val="accent2"/>
          </a:lnRef>
          <a:fillRef idx="1">
            <a:schemeClr val="lt1"/>
          </a:fillRef>
          <a:effectRef idx="0">
            <a:schemeClr val="accent2"/>
          </a:effectRef>
          <a:fontRef idx="minor">
            <a:schemeClr val="dk1"/>
          </a:fontRef>
        </p:style>
        <p:txBody>
          <a:bodyPr rtlCol="0" anchor="ctr"/>
          <a:lstStyle/>
          <a:p>
            <a:r>
              <a:rPr lang="tr-TR" dirty="0"/>
              <a:t>Bakır, elektriğin geçişine izin verdiği</a:t>
            </a:r>
          </a:p>
          <a:p>
            <a:r>
              <a:rPr lang="tr-TR" dirty="0"/>
              <a:t>için elektrik kablolarının yapımında kullanılır.</a:t>
            </a:r>
          </a:p>
        </p:txBody>
      </p:sp>
    </p:spTree>
    <p:extLst>
      <p:ext uri="{BB962C8B-B14F-4D97-AF65-F5344CB8AC3E}">
        <p14:creationId xmlns:p14="http://schemas.microsoft.com/office/powerpoint/2010/main" val="395792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1" y="116632"/>
            <a:ext cx="8856983" cy="6124754"/>
          </a:xfrm>
          <a:prstGeom prst="rect">
            <a:avLst/>
          </a:prstGeom>
        </p:spPr>
        <p:txBody>
          <a:bodyPr wrap="square">
            <a:spAutoFit/>
          </a:bodyPr>
          <a:lstStyle/>
          <a:p>
            <a:r>
              <a:rPr lang="tr-TR" sz="2800" dirty="0"/>
              <a:t>Ütü, televizyon, masa lambası çalışabilmek için elektrik enerjisine ihtiyaç duyar. Bu aletlere </a:t>
            </a:r>
            <a:r>
              <a:rPr lang="tr-TR" sz="2800" dirty="0" smtClean="0"/>
              <a:t>elektrik enerjisi</a:t>
            </a:r>
            <a:r>
              <a:rPr lang="tr-TR" sz="2800" dirty="0"/>
              <a:t>, kablolar sayesinde ulaşır. Bu aletlerin kablolarına, yakından bakarsanız iç kısmı ile dış </a:t>
            </a:r>
            <a:r>
              <a:rPr lang="tr-TR" sz="2800" dirty="0" smtClean="0"/>
              <a:t>kısmının farklı </a:t>
            </a:r>
            <a:r>
              <a:rPr lang="tr-TR" sz="2800" dirty="0"/>
              <a:t>maddelerden yapıldığını görebilirsiniz. “Elektriği İleten Maddeleri Keşfedelim” deneyinde </a:t>
            </a:r>
            <a:r>
              <a:rPr lang="tr-TR" sz="2800" dirty="0" smtClean="0"/>
              <a:t>plastik maddelerin </a:t>
            </a:r>
            <a:r>
              <a:rPr lang="tr-TR" sz="2800" dirty="0"/>
              <a:t>elektriği iletmediğini, metal maddelerin ilettiğini gözlemlemiştiniz. Elektrikli aletlerin </a:t>
            </a:r>
            <a:r>
              <a:rPr lang="tr-TR" sz="2800" dirty="0" smtClean="0"/>
              <a:t>kablolarının iç </a:t>
            </a:r>
            <a:r>
              <a:rPr lang="tr-TR" sz="2800" dirty="0"/>
              <a:t>kısımları, bakır telden yapılır. Bakır, elektriği iyi iletir. Bakır, demir, alüminyum gibi </a:t>
            </a:r>
            <a:r>
              <a:rPr lang="tr-TR" sz="2800" dirty="0" smtClean="0"/>
              <a:t>elektriğin geçişine </a:t>
            </a:r>
            <a:r>
              <a:rPr lang="tr-TR" sz="2800" dirty="0"/>
              <a:t>izin veren maddelere, </a:t>
            </a:r>
            <a:r>
              <a:rPr lang="tr-TR" sz="2800" b="1" dirty="0"/>
              <a:t>iletken maddeler </a:t>
            </a:r>
            <a:r>
              <a:rPr lang="tr-TR" sz="2800" dirty="0"/>
              <a:t>denir. Bakır tel, plastik bir kılıfla sarılmıştır. Plastik,</a:t>
            </a:r>
          </a:p>
          <a:p>
            <a:r>
              <a:rPr lang="tr-TR" sz="2800" dirty="0"/>
              <a:t>elektrik enerjisini iletmez. Bu sayede elektriğin bize zarar vermesi engellenmiş olur. Plastik, </a:t>
            </a:r>
            <a:r>
              <a:rPr lang="tr-TR" sz="2800" dirty="0" smtClean="0"/>
              <a:t>porselen gibi </a:t>
            </a:r>
            <a:r>
              <a:rPr lang="tr-TR" sz="2800" dirty="0"/>
              <a:t>elektriğin geçişine izin vermeyen maddelere, </a:t>
            </a:r>
            <a:r>
              <a:rPr lang="tr-TR" sz="2800" b="1" dirty="0"/>
              <a:t>yalıtkan maddeler </a:t>
            </a:r>
            <a:r>
              <a:rPr lang="tr-TR" sz="2800" dirty="0"/>
              <a:t>denir.</a:t>
            </a:r>
          </a:p>
        </p:txBody>
      </p:sp>
    </p:spTree>
    <p:extLst>
      <p:ext uri="{BB962C8B-B14F-4D97-AF65-F5344CB8AC3E}">
        <p14:creationId xmlns:p14="http://schemas.microsoft.com/office/powerpoint/2010/main" val="35112413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5" y="0"/>
            <a:ext cx="4032447" cy="666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Belirtme Çizgisi 2"/>
          <p:cNvSpPr/>
          <p:nvPr/>
        </p:nvSpPr>
        <p:spPr>
          <a:xfrm>
            <a:off x="2771800" y="116632"/>
            <a:ext cx="5256584" cy="1944216"/>
          </a:xfrm>
          <a:prstGeom prst="wedgeRectCallout">
            <a:avLst>
              <a:gd name="adj1" fmla="val -69575"/>
              <a:gd name="adj2" fmla="val 65680"/>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2000" dirty="0"/>
              <a:t>Evi su basması durumunda elektrik kaçağından</a:t>
            </a:r>
          </a:p>
          <a:p>
            <a:r>
              <a:rPr lang="tr-TR" sz="2000" dirty="0"/>
              <a:t>dolayı çıkabilecek yangınları önlemek</a:t>
            </a:r>
          </a:p>
          <a:p>
            <a:r>
              <a:rPr lang="tr-TR" sz="2000" dirty="0"/>
              <a:t>için önce elektrik şalterleri indirilmelidir</a:t>
            </a:r>
            <a:r>
              <a:rPr lang="tr-TR" sz="2000" dirty="0" smtClean="0"/>
              <a:t>.</a:t>
            </a:r>
          </a:p>
          <a:p>
            <a:r>
              <a:rPr lang="tr-TR" sz="2000" dirty="0" smtClean="0"/>
              <a:t>Yerlerdeki su </a:t>
            </a:r>
            <a:r>
              <a:rPr lang="tr-TR" sz="2000" dirty="0"/>
              <a:t>birikintileri prize ya da </a:t>
            </a:r>
            <a:r>
              <a:rPr lang="tr-TR" sz="2000" dirty="0" err="1"/>
              <a:t>pirize</a:t>
            </a:r>
            <a:r>
              <a:rPr lang="tr-TR" sz="2000" dirty="0"/>
              <a:t> takılı</a:t>
            </a:r>
          </a:p>
          <a:p>
            <a:r>
              <a:rPr lang="tr-TR" sz="2000" dirty="0"/>
              <a:t>bir kabloyla temas ederse elektriği iletebilir.</a:t>
            </a:r>
          </a:p>
        </p:txBody>
      </p:sp>
      <p:sp>
        <p:nvSpPr>
          <p:cNvPr id="2" name="Dikdörtgen 1"/>
          <p:cNvSpPr/>
          <p:nvPr/>
        </p:nvSpPr>
        <p:spPr>
          <a:xfrm>
            <a:off x="3779912" y="2344978"/>
            <a:ext cx="5112568" cy="3785652"/>
          </a:xfrm>
          <a:prstGeom prst="rect">
            <a:avLst/>
          </a:prstGeom>
        </p:spPr>
        <p:txBody>
          <a:bodyPr wrap="square">
            <a:spAutoFit/>
          </a:bodyPr>
          <a:lstStyle/>
          <a:p>
            <a:r>
              <a:rPr lang="tr-TR" sz="2000" dirty="0">
                <a:latin typeface="Arial" pitchFamily="34" charset="0"/>
                <a:cs typeface="Arial" pitchFamily="34" charset="0"/>
              </a:rPr>
              <a:t>İletken ve yalıtkan </a:t>
            </a:r>
            <a:r>
              <a:rPr lang="tr-TR" sz="2000" dirty="0" smtClean="0">
                <a:latin typeface="Arial" pitchFamily="34" charset="0"/>
                <a:cs typeface="Arial" pitchFamily="34" charset="0"/>
              </a:rPr>
              <a:t>maddeler, sadece </a:t>
            </a:r>
            <a:r>
              <a:rPr lang="tr-TR" sz="2000" dirty="0">
                <a:latin typeface="Arial" pitchFamily="34" charset="0"/>
                <a:cs typeface="Arial" pitchFamily="34" charset="0"/>
              </a:rPr>
              <a:t>katı </a:t>
            </a:r>
            <a:r>
              <a:rPr lang="tr-TR" sz="2000" dirty="0" smtClean="0">
                <a:latin typeface="Arial" pitchFamily="34" charset="0"/>
                <a:cs typeface="Arial" pitchFamily="34" charset="0"/>
              </a:rPr>
              <a:t>değildir. Sıvı </a:t>
            </a:r>
            <a:r>
              <a:rPr lang="tr-TR" sz="2000" dirty="0">
                <a:latin typeface="Arial" pitchFamily="34" charset="0"/>
                <a:cs typeface="Arial" pitchFamily="34" charset="0"/>
              </a:rPr>
              <a:t>ve gazlarda iletken veya</a:t>
            </a:r>
          </a:p>
          <a:p>
            <a:r>
              <a:rPr lang="tr-TR" sz="2000" dirty="0">
                <a:latin typeface="Arial" pitchFamily="34" charset="0"/>
                <a:cs typeface="Arial" pitchFamily="34" charset="0"/>
              </a:rPr>
              <a:t>yalıtkan olabilir. </a:t>
            </a:r>
            <a:r>
              <a:rPr lang="tr-TR" sz="2000" dirty="0" smtClean="0">
                <a:latin typeface="Arial" pitchFamily="34" charset="0"/>
                <a:cs typeface="Arial" pitchFamily="34" charset="0"/>
              </a:rPr>
              <a:t>Etkinlikte test </a:t>
            </a:r>
            <a:r>
              <a:rPr lang="tr-TR" sz="2000" dirty="0">
                <a:latin typeface="Arial" pitchFamily="34" charset="0"/>
                <a:cs typeface="Arial" pitchFamily="34" charset="0"/>
              </a:rPr>
              <a:t>uçlarını tuzlu suya </a:t>
            </a:r>
            <a:r>
              <a:rPr lang="tr-TR" sz="2000" dirty="0" smtClean="0">
                <a:latin typeface="Arial" pitchFamily="34" charset="0"/>
                <a:cs typeface="Arial" pitchFamily="34" charset="0"/>
              </a:rPr>
              <a:t>ve sirkeye </a:t>
            </a:r>
            <a:r>
              <a:rPr lang="tr-TR" sz="2000" dirty="0">
                <a:latin typeface="Arial" pitchFamily="34" charset="0"/>
                <a:cs typeface="Arial" pitchFamily="34" charset="0"/>
              </a:rPr>
              <a:t>daldırdığınızda, ampulün</a:t>
            </a:r>
          </a:p>
          <a:p>
            <a:r>
              <a:rPr lang="tr-TR" sz="2000" dirty="0">
                <a:latin typeface="Arial" pitchFamily="34" charset="0"/>
                <a:cs typeface="Arial" pitchFamily="34" charset="0"/>
              </a:rPr>
              <a:t>yandığını hatırlayınız.</a:t>
            </a:r>
          </a:p>
          <a:p>
            <a:r>
              <a:rPr lang="tr-TR" sz="2000" dirty="0">
                <a:latin typeface="Arial" pitchFamily="34" charset="0"/>
                <a:cs typeface="Arial" pitchFamily="34" charset="0"/>
              </a:rPr>
              <a:t>Oysaki aynı durumda saf </a:t>
            </a:r>
            <a:r>
              <a:rPr lang="tr-TR" sz="2000" dirty="0" smtClean="0">
                <a:latin typeface="Arial" pitchFamily="34" charset="0"/>
                <a:cs typeface="Arial" pitchFamily="34" charset="0"/>
              </a:rPr>
              <a:t>su , </a:t>
            </a:r>
            <a:r>
              <a:rPr lang="tr-TR" sz="2000" dirty="0">
                <a:latin typeface="Arial" pitchFamily="34" charset="0"/>
                <a:cs typeface="Arial" pitchFamily="34" charset="0"/>
              </a:rPr>
              <a:t>şekerli su </a:t>
            </a:r>
            <a:r>
              <a:rPr lang="tr-TR" sz="2000" dirty="0" smtClean="0">
                <a:latin typeface="Arial" pitchFamily="34" charset="0"/>
                <a:cs typeface="Arial" pitchFamily="34" charset="0"/>
              </a:rPr>
              <a:t>ve alkol elektriği </a:t>
            </a:r>
            <a:r>
              <a:rPr lang="tr-TR" sz="2000" dirty="0">
                <a:latin typeface="Arial" pitchFamily="34" charset="0"/>
                <a:cs typeface="Arial" pitchFamily="34" charset="0"/>
              </a:rPr>
              <a:t>iletmedi</a:t>
            </a:r>
            <a:r>
              <a:rPr lang="tr-TR" sz="2000" dirty="0" smtClean="0">
                <a:latin typeface="Arial" pitchFamily="34" charset="0"/>
                <a:cs typeface="Arial" pitchFamily="34" charset="0"/>
              </a:rPr>
              <a:t>.</a:t>
            </a:r>
          </a:p>
          <a:p>
            <a:r>
              <a:rPr lang="tr-TR" sz="2000" b="1" dirty="0">
                <a:latin typeface="Arial" pitchFamily="34" charset="0"/>
                <a:cs typeface="Arial" pitchFamily="34" charset="0"/>
              </a:rPr>
              <a:t>Unutulmaması </a:t>
            </a:r>
            <a:r>
              <a:rPr lang="tr-TR" sz="2000" b="1" dirty="0" smtClean="0">
                <a:latin typeface="Arial" pitchFamily="34" charset="0"/>
                <a:cs typeface="Arial" pitchFamily="34" charset="0"/>
              </a:rPr>
              <a:t>gereken önemli </a:t>
            </a:r>
            <a:r>
              <a:rPr lang="tr-TR" sz="2000" b="1" dirty="0">
                <a:latin typeface="Arial" pitchFamily="34" charset="0"/>
                <a:cs typeface="Arial" pitchFamily="34" charset="0"/>
              </a:rPr>
              <a:t>bir nokta </a:t>
            </a:r>
            <a:r>
              <a:rPr lang="tr-TR" sz="2000" dirty="0" smtClean="0">
                <a:solidFill>
                  <a:srgbClr val="FF0000"/>
                </a:solidFill>
                <a:latin typeface="Arial" pitchFamily="34" charset="0"/>
                <a:cs typeface="Arial" pitchFamily="34" charset="0"/>
              </a:rPr>
              <a:t>yalıtkan maddelerin </a:t>
            </a:r>
            <a:r>
              <a:rPr lang="tr-TR" sz="2000" dirty="0">
                <a:solidFill>
                  <a:srgbClr val="FF0000"/>
                </a:solidFill>
                <a:latin typeface="Arial" pitchFamily="34" charset="0"/>
                <a:cs typeface="Arial" pitchFamily="34" charset="0"/>
              </a:rPr>
              <a:t>belli şartlarda</a:t>
            </a:r>
          </a:p>
          <a:p>
            <a:r>
              <a:rPr lang="tr-TR" sz="2000" dirty="0">
                <a:solidFill>
                  <a:srgbClr val="FF0000"/>
                </a:solidFill>
                <a:latin typeface="Arial" pitchFamily="34" charset="0"/>
                <a:cs typeface="Arial" pitchFamily="34" charset="0"/>
              </a:rPr>
              <a:t>iletken hâle gelebileceğidir</a:t>
            </a:r>
            <a:r>
              <a:rPr lang="tr-TR" sz="2000" dirty="0">
                <a:latin typeface="Arial" pitchFamily="34" charset="0"/>
                <a:cs typeface="Arial" pitchFamily="34" charset="0"/>
              </a:rPr>
              <a:t>.</a:t>
            </a:r>
          </a:p>
          <a:p>
            <a:r>
              <a:rPr lang="tr-TR" sz="2000" dirty="0">
                <a:latin typeface="Arial" pitchFamily="34" charset="0"/>
                <a:cs typeface="Arial" pitchFamily="34" charset="0"/>
              </a:rPr>
              <a:t>Bu nedenle elektrikli </a:t>
            </a:r>
            <a:r>
              <a:rPr lang="tr-TR" sz="2000" dirty="0" smtClean="0">
                <a:latin typeface="Arial" pitchFamily="34" charset="0"/>
                <a:cs typeface="Arial" pitchFamily="34" charset="0"/>
              </a:rPr>
              <a:t>aletlerin her </a:t>
            </a:r>
            <a:r>
              <a:rPr lang="tr-TR" sz="2000" dirty="0">
                <a:latin typeface="Arial" pitchFamily="34" charset="0"/>
                <a:cs typeface="Arial" pitchFamily="34" charset="0"/>
              </a:rPr>
              <a:t>zaman sıvılardan </a:t>
            </a:r>
            <a:r>
              <a:rPr lang="tr-TR" sz="2000" dirty="0" smtClean="0">
                <a:latin typeface="Arial" pitchFamily="34" charset="0"/>
                <a:cs typeface="Arial" pitchFamily="34" charset="0"/>
              </a:rPr>
              <a:t>uzak tutulması </a:t>
            </a:r>
            <a:r>
              <a:rPr lang="tr-TR" sz="2000" dirty="0">
                <a:latin typeface="Arial" pitchFamily="34" charset="0"/>
                <a:cs typeface="Arial" pitchFamily="34" charset="0"/>
              </a:rPr>
              <a:t>önemlidir.</a:t>
            </a:r>
          </a:p>
        </p:txBody>
      </p:sp>
    </p:spTree>
    <p:extLst>
      <p:ext uri="{BB962C8B-B14F-4D97-AF65-F5344CB8AC3E}">
        <p14:creationId xmlns:p14="http://schemas.microsoft.com/office/powerpoint/2010/main" val="343939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1" y="44802"/>
            <a:ext cx="2950423" cy="523220"/>
          </a:xfrm>
          <a:prstGeom prst="rect">
            <a:avLst/>
          </a:prstGeom>
        </p:spPr>
        <p:txBody>
          <a:bodyPr wrap="none">
            <a:spAutoFit/>
          </a:bodyPr>
          <a:lstStyle/>
          <a:p>
            <a:r>
              <a:rPr lang="tr-TR" sz="2800" b="1" dirty="0">
                <a:solidFill>
                  <a:schemeClr val="tx2">
                    <a:lumMod val="60000"/>
                    <a:lumOff val="40000"/>
                  </a:schemeClr>
                </a:solidFill>
              </a:rPr>
              <a:t>Gazların İletkenliği</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511" y="714388"/>
            <a:ext cx="5310290" cy="358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2867" y="4315382"/>
            <a:ext cx="8964488" cy="2308324"/>
          </a:xfrm>
          <a:prstGeom prst="rect">
            <a:avLst/>
          </a:prstGeom>
        </p:spPr>
        <p:txBody>
          <a:bodyPr wrap="square">
            <a:spAutoFit/>
          </a:bodyPr>
          <a:lstStyle/>
          <a:p>
            <a:r>
              <a:rPr lang="tr-TR" sz="2400" dirty="0"/>
              <a:t>Yıldırım çarpması ile anahtardan kıvılcımlar çıktığını fark etti. Bu şekilde, yıldırımın bir elektrik enerjisi boşalması olduğunu gösterdi. </a:t>
            </a:r>
          </a:p>
          <a:p>
            <a:r>
              <a:rPr lang="tr-TR" sz="2400" dirty="0" smtClean="0"/>
              <a:t>Bu </a:t>
            </a:r>
            <a:r>
              <a:rPr lang="tr-TR" sz="2400" dirty="0"/>
              <a:t>deney sırasında ıslanan ip </a:t>
            </a:r>
            <a:r>
              <a:rPr lang="tr-TR" sz="2400" dirty="0" smtClean="0"/>
              <a:t>iletken hâle </a:t>
            </a:r>
            <a:r>
              <a:rPr lang="tr-TR" sz="2400" dirty="0"/>
              <a:t>geçtiğinden elektrik çarpması tehlikesi vardı.</a:t>
            </a:r>
          </a:p>
          <a:p>
            <a:r>
              <a:rPr lang="tr-TR" sz="2400" dirty="0"/>
              <a:t>Benjamin Franklin’e bir şey olmadı fakat aynı deneyi</a:t>
            </a:r>
          </a:p>
          <a:p>
            <a:r>
              <a:rPr lang="tr-TR" sz="2400" dirty="0"/>
              <a:t>yapan başka bilim insanlarından hayatını </a:t>
            </a:r>
            <a:r>
              <a:rPr lang="tr-TR" sz="2400" dirty="0" smtClean="0"/>
              <a:t>kaybedenler oldu</a:t>
            </a:r>
            <a:r>
              <a:rPr lang="tr-TR" sz="2400" dirty="0"/>
              <a:t>.</a:t>
            </a:r>
          </a:p>
        </p:txBody>
      </p:sp>
      <p:sp>
        <p:nvSpPr>
          <p:cNvPr id="4" name="Dikdörtgen 3"/>
          <p:cNvSpPr/>
          <p:nvPr/>
        </p:nvSpPr>
        <p:spPr>
          <a:xfrm>
            <a:off x="5489801" y="764704"/>
            <a:ext cx="3654199" cy="3416320"/>
          </a:xfrm>
          <a:prstGeom prst="rect">
            <a:avLst/>
          </a:prstGeom>
        </p:spPr>
        <p:txBody>
          <a:bodyPr wrap="square">
            <a:spAutoFit/>
          </a:bodyPr>
          <a:lstStyle/>
          <a:p>
            <a:r>
              <a:rPr lang="tr-TR" sz="2400" dirty="0"/>
              <a:t>Benjamin Franklin (Benjamin </a:t>
            </a:r>
            <a:r>
              <a:rPr lang="tr-TR" sz="2400" dirty="0" err="1"/>
              <a:t>Frenklin</a:t>
            </a:r>
            <a:r>
              <a:rPr lang="tr-TR" sz="2400" dirty="0"/>
              <a:t>), elektrik olaylarını inceleyen ilk bilim insanlarındandır. Benjamin Franklin, 1752’de ilginç bir deney yaptı. Fırtınalı bir havada uçurtmaya bir anahtar bağlayarak uçurdu. </a:t>
            </a:r>
          </a:p>
        </p:txBody>
      </p:sp>
    </p:spTree>
    <p:extLst>
      <p:ext uri="{BB962C8B-B14F-4D97-AF65-F5344CB8AC3E}">
        <p14:creationId xmlns:p14="http://schemas.microsoft.com/office/powerpoint/2010/main" val="1095787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32656"/>
            <a:ext cx="8856984" cy="5632311"/>
          </a:xfrm>
          <a:prstGeom prst="rect">
            <a:avLst/>
          </a:prstGeom>
          <a:solidFill>
            <a:schemeClr val="accent2">
              <a:lumMod val="40000"/>
              <a:lumOff val="60000"/>
            </a:schemeClr>
          </a:solidFill>
        </p:spPr>
        <p:txBody>
          <a:bodyPr wrap="square">
            <a:spAutoFit/>
          </a:bodyPr>
          <a:lstStyle/>
          <a:p>
            <a:r>
              <a:rPr lang="tr-TR" sz="3600" b="1" dirty="0"/>
              <a:t>BU ÜNİTEDE NELER ÖĞRENECEKSİNİZ?</a:t>
            </a:r>
          </a:p>
          <a:p>
            <a:r>
              <a:rPr lang="tr-TR" sz="3600" dirty="0"/>
              <a:t>• Elektriği ileten ve iletmeyen maddeleri sınıflandırıp bu maddelerin kullanım alanlarına </a:t>
            </a:r>
            <a:r>
              <a:rPr lang="tr-TR" sz="3600" dirty="0" smtClean="0"/>
              <a:t>örnekler vereceksiniz</a:t>
            </a:r>
            <a:r>
              <a:rPr lang="tr-TR" sz="3600" dirty="0"/>
              <a:t>.</a:t>
            </a:r>
          </a:p>
          <a:p>
            <a:r>
              <a:rPr lang="tr-TR" sz="3600" dirty="0"/>
              <a:t>• Elektriksel direnci ve bu direncin bağlı olduğu etkenleri belirleyeceksiniz.</a:t>
            </a:r>
          </a:p>
          <a:p>
            <a:r>
              <a:rPr lang="tr-TR" sz="3600" dirty="0"/>
              <a:t>• Elektrik devresinde ampul parlaklığının bağlı olduğu değişkenleri belirleyeceksiniz.</a:t>
            </a:r>
          </a:p>
          <a:p>
            <a:r>
              <a:rPr lang="tr-TR" sz="3600" dirty="0"/>
              <a:t>• Bir iletkenin direncini ölçecek ve birimini belirleyeceksiniz.</a:t>
            </a:r>
          </a:p>
        </p:txBody>
      </p:sp>
    </p:spTree>
    <p:extLst>
      <p:ext uri="{BB962C8B-B14F-4D97-AF65-F5344CB8AC3E}">
        <p14:creationId xmlns:p14="http://schemas.microsoft.com/office/powerpoint/2010/main" val="1822531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0"/>
            <a:ext cx="4459260" cy="5226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5226784"/>
            <a:ext cx="8784976" cy="1631216"/>
          </a:xfrm>
          <a:prstGeom prst="rect">
            <a:avLst/>
          </a:prstGeom>
        </p:spPr>
        <p:txBody>
          <a:bodyPr wrap="square">
            <a:spAutoFit/>
          </a:bodyPr>
          <a:lstStyle/>
          <a:p>
            <a:r>
              <a:rPr lang="tr-TR" sz="2000" dirty="0"/>
              <a:t>Yağmurlu bir günde, yıldırım ve şimşek çakmasını görmüşsünüzdür.</a:t>
            </a:r>
          </a:p>
          <a:p>
            <a:r>
              <a:rPr lang="tr-TR" sz="2000" dirty="0"/>
              <a:t>Yıldırım ve şimşek, bir elektrik enerjisi boşalmasıdır. </a:t>
            </a:r>
            <a:r>
              <a:rPr lang="tr-TR" sz="2000" dirty="0" smtClean="0"/>
              <a:t>Hava yalıtkan </a:t>
            </a:r>
            <a:r>
              <a:rPr lang="tr-TR" sz="2000" dirty="0"/>
              <a:t>olduğu hâlde elektrik enerjisi boşalmaları gerçekleşebilmektedir.</a:t>
            </a:r>
          </a:p>
          <a:p>
            <a:r>
              <a:rPr lang="tr-TR" sz="2000" dirty="0"/>
              <a:t>Bunun nedeni, havanın yüksek elektrik enerjisinin ilerlemesini</a:t>
            </a:r>
          </a:p>
          <a:p>
            <a:r>
              <a:rPr lang="tr-TR" sz="2000" dirty="0"/>
              <a:t>engelleyemeyip iletken hâle geçmesidir.</a:t>
            </a:r>
          </a:p>
        </p:txBody>
      </p:sp>
    </p:spTree>
    <p:controls>
      <mc:AlternateContent xmlns:mc="http://schemas.openxmlformats.org/markup-compatibility/2006">
        <mc:Choice xmlns:v="urn:schemas-microsoft-com:vml" Requires="v">
          <p:control spid="16400" name="ShockwaveFlash1" r:id="rId2" imgW="3428571" imgH="5144218"/>
        </mc:Choice>
        <mc:Fallback>
          <p:control name="ShockwaveFlash1" r:id="rId2" imgW="3428571" imgH="5144218">
            <p:pic>
              <p:nvPicPr>
                <p:cNvPr id="0" name="ShockwaveFlash1"/>
                <p:cNvPicPr preferRelativeResize="0">
                  <a:picLocks noChangeArrowheads="1" noChangeShapeType="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5292725" y="0"/>
                  <a:ext cx="3429000" cy="51435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901033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7424" name="ShockwaveFlash1" r:id="rId2" imgW="7632610" imgH="6308100"/>
        </mc:Choice>
        <mc:Fallback>
          <p:control name="ShockwaveFlash1" r:id="rId2" imgW="7632610" imgH="6308100">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755650" y="0"/>
                  <a:ext cx="7632700" cy="63087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286433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568952" cy="584775"/>
          </a:xfrm>
          <a:prstGeom prst="rect">
            <a:avLst/>
          </a:prstGeom>
          <a:solidFill>
            <a:schemeClr val="accent3">
              <a:lumMod val="75000"/>
            </a:schemeClr>
          </a:solidFill>
        </p:spPr>
        <p:txBody>
          <a:bodyPr wrap="square">
            <a:spAutoFit/>
          </a:bodyPr>
          <a:lstStyle/>
          <a:p>
            <a:r>
              <a:rPr lang="tr-TR" sz="3200" dirty="0">
                <a:solidFill>
                  <a:schemeClr val="bg1"/>
                </a:solidFill>
              </a:rPr>
              <a:t>Bilgiden Üretilen Teknoloji</a:t>
            </a:r>
          </a:p>
        </p:txBody>
      </p:sp>
      <p:sp>
        <p:nvSpPr>
          <p:cNvPr id="3" name="Dikdörtgen 2"/>
          <p:cNvSpPr/>
          <p:nvPr/>
        </p:nvSpPr>
        <p:spPr>
          <a:xfrm>
            <a:off x="251520" y="889844"/>
            <a:ext cx="8640960" cy="5693866"/>
          </a:xfrm>
          <a:prstGeom prst="rect">
            <a:avLst/>
          </a:prstGeom>
        </p:spPr>
        <p:txBody>
          <a:bodyPr wrap="square">
            <a:spAutoFit/>
          </a:bodyPr>
          <a:lstStyle/>
          <a:p>
            <a:r>
              <a:rPr lang="tr-TR" sz="2800" b="1" dirty="0"/>
              <a:t>Floresan ve Neon Lambalar</a:t>
            </a:r>
          </a:p>
          <a:p>
            <a:r>
              <a:rPr lang="tr-TR" sz="2800" dirty="0"/>
              <a:t>Floresan ve neon lambalar, bir cam tüpün içine konulan özel gazlar elektrik geçirmesi ile ışık verir.</a:t>
            </a:r>
          </a:p>
          <a:p>
            <a:r>
              <a:rPr lang="tr-TR" sz="2800" dirty="0"/>
              <a:t>Elektrik düğmesine bastığınızda, elektrik cam tüpün başındaki kutuptan tüpün sonundaki kutba doğru</a:t>
            </a:r>
          </a:p>
          <a:p>
            <a:r>
              <a:rPr lang="tr-TR" sz="2800" dirty="0"/>
              <a:t>ilerler. Bunu içindeki gazın iletken olmasına borçludur. Elektrik gazın içinde ilerlerken gazın cinsine</a:t>
            </a:r>
          </a:p>
          <a:p>
            <a:r>
              <a:rPr lang="tr-TR" sz="2800" dirty="0"/>
              <a:t>bağlı olarak tüpten farklı renklerde ışık yayılır. Örneğin tüpün içinde neon gazı varsa elektrik açıldığında</a:t>
            </a:r>
          </a:p>
          <a:p>
            <a:r>
              <a:rPr lang="tr-TR" sz="2800" dirty="0"/>
              <a:t>parlak turuncu bir ışık elde edilir. Bu nedenle neon gazı, argon, kripton ve ksenon gibi </a:t>
            </a:r>
            <a:r>
              <a:rPr lang="tr-TR" sz="2800" dirty="0" smtClean="0"/>
              <a:t>gazlarla beraber </a:t>
            </a:r>
            <a:r>
              <a:rPr lang="tr-TR" sz="2800" dirty="0"/>
              <a:t>reklam amacına yönelik aydınlatıcı tüplerin doldurulmasında kullanılır.</a:t>
            </a:r>
          </a:p>
        </p:txBody>
      </p:sp>
    </p:spTree>
    <p:extLst>
      <p:ext uri="{BB962C8B-B14F-4D97-AF65-F5344CB8AC3E}">
        <p14:creationId xmlns:p14="http://schemas.microsoft.com/office/powerpoint/2010/main" val="39946349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8252" y="189014"/>
            <a:ext cx="7698164" cy="3100644"/>
          </a:xfrm>
          <a:prstGeom prst="rect">
            <a:avLst/>
          </a:prstGeom>
          <a:noFill/>
          <a:ln w="9525">
            <a:noFill/>
            <a:miter lim="800000"/>
            <a:headEnd/>
            <a:tailEnd/>
          </a:ln>
        </p:spPr>
      </p:pic>
      <p:sp>
        <p:nvSpPr>
          <p:cNvPr id="4" name="3 Dikdörtgen"/>
          <p:cNvSpPr/>
          <p:nvPr/>
        </p:nvSpPr>
        <p:spPr>
          <a:xfrm>
            <a:off x="251520" y="3429000"/>
            <a:ext cx="8640960" cy="2677656"/>
          </a:xfrm>
          <a:prstGeom prst="rect">
            <a:avLst/>
          </a:prstGeom>
        </p:spPr>
        <p:txBody>
          <a:bodyPr wrap="square">
            <a:spAutoFit/>
          </a:bodyPr>
          <a:lstStyle/>
          <a:p>
            <a:r>
              <a:rPr lang="tr-TR" sz="2400" dirty="0" smtClean="0"/>
              <a:t>Flüoresan lamba içerisinde az miktarda cıva buharı ve soy gaz bulunur. Işık açılarak lambanın uçlarındaki elektrotlara gerilim uygulandığında bir elektrottan kopan elektronlar yüksek hızla cıva atomlarına çarpar. </a:t>
            </a:r>
          </a:p>
          <a:p>
            <a:r>
              <a:rPr lang="tr-TR" sz="2400" dirty="0" smtClean="0"/>
              <a:t>Bu sırada cıva atomları gözle görülemeyen mor ötesi ışınlar yayar.</a:t>
            </a:r>
          </a:p>
          <a:p>
            <a:r>
              <a:rPr lang="tr-TR" sz="2400" dirty="0" smtClean="0"/>
              <a:t>Mor ötesi ışınlar flüoresan lambanın iç yüzeyindeki ince fosfor tabakasına çarparak görünür ışık meydana gelir.</a:t>
            </a:r>
            <a:endParaRPr lang="tr-TR" sz="2400" dirty="0"/>
          </a:p>
        </p:txBody>
      </p:sp>
      <p:sp>
        <p:nvSpPr>
          <p:cNvPr id="5" name="Dikdörtgen 4">
            <a:hlinkClick r:id="rId4" action="ppaction://hlinkfile"/>
          </p:cNvPr>
          <p:cNvSpPr/>
          <p:nvPr/>
        </p:nvSpPr>
        <p:spPr>
          <a:xfrm>
            <a:off x="3923928" y="6138960"/>
            <a:ext cx="4252574" cy="523220"/>
          </a:xfrm>
          <a:prstGeom prst="rect">
            <a:avLst/>
          </a:prstGeom>
        </p:spPr>
        <p:txBody>
          <a:bodyPr wrap="none">
            <a:spAutoFit/>
          </a:bodyPr>
          <a:lstStyle/>
          <a:p>
            <a:pPr lvl="0"/>
            <a:r>
              <a:rPr lang="tr-TR" sz="2800" b="1" dirty="0">
                <a:solidFill>
                  <a:prstClr val="black"/>
                </a:solidFill>
                <a:hlinkClick r:id="rId4" action="ppaction://hlinkfile"/>
              </a:rPr>
              <a:t>Neon </a:t>
            </a:r>
            <a:r>
              <a:rPr lang="tr-TR" sz="2800" b="1" dirty="0" smtClean="0">
                <a:solidFill>
                  <a:prstClr val="black"/>
                </a:solidFill>
                <a:hlinkClick r:id="rId4" action="ppaction://hlinkfile"/>
              </a:rPr>
              <a:t>Lambaların çalışması</a:t>
            </a:r>
            <a:endParaRPr lang="tr-TR" sz="2800" b="1" dirty="0">
              <a:solidFill>
                <a:prstClr val="black"/>
              </a:solidFill>
            </a:endParaRPr>
          </a:p>
        </p:txBody>
      </p:sp>
    </p:spTree>
    <p:extLst>
      <p:ext uri="{BB962C8B-B14F-4D97-AF65-F5344CB8AC3E}">
        <p14:creationId xmlns:p14="http://schemas.microsoft.com/office/powerpoint/2010/main" val="350928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amond(in)">
                                      <p:cBhvr>
                                        <p:cTn id="12" dur="2000"/>
                                        <p:tgtEl>
                                          <p:spTgt spid="4">
                                            <p:txEl>
                                              <p:pRg st="1" end="1"/>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amond(in)">
                                      <p:cBhvr>
                                        <p:cTn id="15"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6634" name="ShockwaveFlash1" r:id="rId2" imgW="8207353" imgH="5545791"/>
        </mc:Choice>
        <mc:Fallback>
          <p:control name="ShockwaveFlash1" r:id="rId2" imgW="8207353" imgH="5545791">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468313" y="188913"/>
                  <a:ext cx="8207375" cy="55451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1123414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584775"/>
          </a:xfrm>
          <a:prstGeom prst="rect">
            <a:avLst/>
          </a:prstGeom>
          <a:solidFill>
            <a:schemeClr val="accent2">
              <a:lumMod val="75000"/>
            </a:schemeClr>
          </a:solidFill>
        </p:spPr>
        <p:txBody>
          <a:bodyPr wrap="square">
            <a:spAutoFit/>
          </a:bodyPr>
          <a:lstStyle/>
          <a:p>
            <a:r>
              <a:rPr lang="fi-FI" sz="3200" b="1" dirty="0">
                <a:solidFill>
                  <a:schemeClr val="bg1"/>
                </a:solidFill>
              </a:rPr>
              <a:t>Etkinlik / Hangisi İletken? Hangisi Yalıtkan?</a:t>
            </a:r>
            <a:endParaRPr lang="tr-TR" sz="3200" b="1" dirty="0">
              <a:solidFill>
                <a:schemeClr val="bg1"/>
              </a:solidFill>
            </a:endParaRPr>
          </a:p>
        </p:txBody>
      </p:sp>
      <p:sp>
        <p:nvSpPr>
          <p:cNvPr id="3" name="Dikdörtgen 2"/>
          <p:cNvSpPr/>
          <p:nvPr/>
        </p:nvSpPr>
        <p:spPr>
          <a:xfrm>
            <a:off x="107504" y="701407"/>
            <a:ext cx="8928992" cy="830997"/>
          </a:xfrm>
          <a:prstGeom prst="rect">
            <a:avLst/>
          </a:prstGeom>
        </p:spPr>
        <p:txBody>
          <a:bodyPr wrap="square">
            <a:spAutoFit/>
          </a:bodyPr>
          <a:lstStyle/>
          <a:p>
            <a:r>
              <a:rPr lang="tr-TR" sz="2400" dirty="0"/>
              <a:t>Aşağıdaki tabloda verilen maddeler iletken ve yalıtkan olanlarını belirleyerek tabloda (</a:t>
            </a:r>
            <a:r>
              <a:rPr lang="tr-TR" sz="2400" dirty="0">
                <a:solidFill>
                  <a:srgbClr val="FF0000"/>
                </a:solidFill>
              </a:rPr>
              <a:t>✔</a:t>
            </a:r>
            <a:r>
              <a:rPr lang="tr-TR" sz="2400" dirty="0"/>
              <a:t>) işaretleyiniz.</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271" y="1739968"/>
            <a:ext cx="9075456" cy="4137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236296" y="2060848"/>
            <a:ext cx="492443" cy="461665"/>
          </a:xfrm>
          <a:prstGeom prst="rect">
            <a:avLst/>
          </a:prstGeom>
        </p:spPr>
        <p:txBody>
          <a:bodyPr wrap="none">
            <a:spAutoFit/>
          </a:bodyPr>
          <a:lstStyle/>
          <a:p>
            <a:r>
              <a:rPr lang="tr-TR" sz="2400" dirty="0">
                <a:solidFill>
                  <a:srgbClr val="FF0000"/>
                </a:solidFill>
              </a:rPr>
              <a:t>✔</a:t>
            </a:r>
            <a:endParaRPr lang="tr-TR" dirty="0"/>
          </a:p>
        </p:txBody>
      </p:sp>
      <p:sp>
        <p:nvSpPr>
          <p:cNvPr id="7" name="Dikdörtgen 6"/>
          <p:cNvSpPr/>
          <p:nvPr/>
        </p:nvSpPr>
        <p:spPr>
          <a:xfrm>
            <a:off x="4325777" y="2448384"/>
            <a:ext cx="492443" cy="461665"/>
          </a:xfrm>
          <a:prstGeom prst="rect">
            <a:avLst/>
          </a:prstGeom>
        </p:spPr>
        <p:txBody>
          <a:bodyPr wrap="none">
            <a:spAutoFit/>
          </a:bodyPr>
          <a:lstStyle/>
          <a:p>
            <a:r>
              <a:rPr lang="tr-TR" sz="2400" dirty="0">
                <a:solidFill>
                  <a:srgbClr val="FF0000"/>
                </a:solidFill>
              </a:rPr>
              <a:t>✔</a:t>
            </a:r>
            <a:endParaRPr lang="tr-TR" dirty="0"/>
          </a:p>
        </p:txBody>
      </p:sp>
      <p:sp>
        <p:nvSpPr>
          <p:cNvPr id="8" name="Dikdörtgen 7"/>
          <p:cNvSpPr/>
          <p:nvPr/>
        </p:nvSpPr>
        <p:spPr>
          <a:xfrm>
            <a:off x="7240296" y="2780928"/>
            <a:ext cx="492443" cy="461665"/>
          </a:xfrm>
          <a:prstGeom prst="rect">
            <a:avLst/>
          </a:prstGeom>
        </p:spPr>
        <p:txBody>
          <a:bodyPr wrap="none">
            <a:spAutoFit/>
          </a:bodyPr>
          <a:lstStyle/>
          <a:p>
            <a:r>
              <a:rPr lang="tr-TR" sz="2400" dirty="0">
                <a:solidFill>
                  <a:srgbClr val="FF0000"/>
                </a:solidFill>
              </a:rPr>
              <a:t>✔</a:t>
            </a:r>
            <a:endParaRPr lang="tr-TR" dirty="0"/>
          </a:p>
        </p:txBody>
      </p:sp>
      <p:sp>
        <p:nvSpPr>
          <p:cNvPr id="9" name="Dikdörtgen 8"/>
          <p:cNvSpPr/>
          <p:nvPr/>
        </p:nvSpPr>
        <p:spPr>
          <a:xfrm>
            <a:off x="7240296" y="3242593"/>
            <a:ext cx="492443" cy="461665"/>
          </a:xfrm>
          <a:prstGeom prst="rect">
            <a:avLst/>
          </a:prstGeom>
        </p:spPr>
        <p:txBody>
          <a:bodyPr wrap="none">
            <a:spAutoFit/>
          </a:bodyPr>
          <a:lstStyle/>
          <a:p>
            <a:r>
              <a:rPr lang="tr-TR" sz="2400" dirty="0">
                <a:solidFill>
                  <a:srgbClr val="FF0000"/>
                </a:solidFill>
              </a:rPr>
              <a:t>✔</a:t>
            </a:r>
            <a:endParaRPr lang="tr-TR" dirty="0"/>
          </a:p>
        </p:txBody>
      </p:sp>
      <p:sp>
        <p:nvSpPr>
          <p:cNvPr id="10" name="Dikdörtgen 9"/>
          <p:cNvSpPr/>
          <p:nvPr/>
        </p:nvSpPr>
        <p:spPr>
          <a:xfrm>
            <a:off x="7240296" y="3577787"/>
            <a:ext cx="492443" cy="461665"/>
          </a:xfrm>
          <a:prstGeom prst="rect">
            <a:avLst/>
          </a:prstGeom>
        </p:spPr>
        <p:txBody>
          <a:bodyPr wrap="none">
            <a:spAutoFit/>
          </a:bodyPr>
          <a:lstStyle/>
          <a:p>
            <a:r>
              <a:rPr lang="tr-TR" sz="2400" dirty="0">
                <a:solidFill>
                  <a:srgbClr val="FF0000"/>
                </a:solidFill>
              </a:rPr>
              <a:t>✔</a:t>
            </a:r>
            <a:endParaRPr lang="tr-TR" dirty="0"/>
          </a:p>
        </p:txBody>
      </p:sp>
      <p:sp>
        <p:nvSpPr>
          <p:cNvPr id="11" name="Dikdörtgen 10"/>
          <p:cNvSpPr/>
          <p:nvPr/>
        </p:nvSpPr>
        <p:spPr>
          <a:xfrm>
            <a:off x="7240296" y="3933056"/>
            <a:ext cx="492443" cy="461665"/>
          </a:xfrm>
          <a:prstGeom prst="rect">
            <a:avLst/>
          </a:prstGeom>
        </p:spPr>
        <p:txBody>
          <a:bodyPr wrap="none">
            <a:spAutoFit/>
          </a:bodyPr>
          <a:lstStyle/>
          <a:p>
            <a:r>
              <a:rPr lang="tr-TR" sz="2400" dirty="0">
                <a:solidFill>
                  <a:srgbClr val="FF0000"/>
                </a:solidFill>
              </a:rPr>
              <a:t>✔</a:t>
            </a:r>
            <a:endParaRPr lang="tr-TR" dirty="0"/>
          </a:p>
        </p:txBody>
      </p:sp>
      <p:sp>
        <p:nvSpPr>
          <p:cNvPr id="12" name="Dikdörtgen 11"/>
          <p:cNvSpPr/>
          <p:nvPr/>
        </p:nvSpPr>
        <p:spPr>
          <a:xfrm>
            <a:off x="4325778" y="4293096"/>
            <a:ext cx="492443" cy="461665"/>
          </a:xfrm>
          <a:prstGeom prst="rect">
            <a:avLst/>
          </a:prstGeom>
        </p:spPr>
        <p:txBody>
          <a:bodyPr wrap="none">
            <a:spAutoFit/>
          </a:bodyPr>
          <a:lstStyle/>
          <a:p>
            <a:r>
              <a:rPr lang="tr-TR" sz="2400" dirty="0">
                <a:solidFill>
                  <a:srgbClr val="FF0000"/>
                </a:solidFill>
              </a:rPr>
              <a:t>✔</a:t>
            </a:r>
            <a:endParaRPr lang="tr-TR" dirty="0"/>
          </a:p>
        </p:txBody>
      </p:sp>
      <p:sp>
        <p:nvSpPr>
          <p:cNvPr id="13" name="Dikdörtgen 12"/>
          <p:cNvSpPr/>
          <p:nvPr/>
        </p:nvSpPr>
        <p:spPr>
          <a:xfrm>
            <a:off x="4325776" y="4653136"/>
            <a:ext cx="492443" cy="461665"/>
          </a:xfrm>
          <a:prstGeom prst="rect">
            <a:avLst/>
          </a:prstGeom>
        </p:spPr>
        <p:txBody>
          <a:bodyPr wrap="none">
            <a:spAutoFit/>
          </a:bodyPr>
          <a:lstStyle/>
          <a:p>
            <a:r>
              <a:rPr lang="tr-TR" sz="2400" dirty="0">
                <a:solidFill>
                  <a:srgbClr val="FF0000"/>
                </a:solidFill>
              </a:rPr>
              <a:t>✔</a:t>
            </a:r>
            <a:endParaRPr lang="tr-TR" dirty="0"/>
          </a:p>
        </p:txBody>
      </p:sp>
      <p:sp>
        <p:nvSpPr>
          <p:cNvPr id="14" name="Dikdörtgen 13"/>
          <p:cNvSpPr/>
          <p:nvPr/>
        </p:nvSpPr>
        <p:spPr>
          <a:xfrm>
            <a:off x="4325775" y="5013176"/>
            <a:ext cx="492443" cy="461665"/>
          </a:xfrm>
          <a:prstGeom prst="rect">
            <a:avLst/>
          </a:prstGeom>
        </p:spPr>
        <p:txBody>
          <a:bodyPr wrap="none">
            <a:spAutoFit/>
          </a:bodyPr>
          <a:lstStyle/>
          <a:p>
            <a:r>
              <a:rPr lang="tr-TR" sz="2400" dirty="0">
                <a:solidFill>
                  <a:srgbClr val="FF0000"/>
                </a:solidFill>
              </a:rPr>
              <a:t>✔</a:t>
            </a:r>
            <a:endParaRPr lang="tr-TR" dirty="0"/>
          </a:p>
        </p:txBody>
      </p:sp>
      <p:sp>
        <p:nvSpPr>
          <p:cNvPr id="15" name="Dikdörtgen 14"/>
          <p:cNvSpPr/>
          <p:nvPr/>
        </p:nvSpPr>
        <p:spPr>
          <a:xfrm>
            <a:off x="4325778" y="5440459"/>
            <a:ext cx="492443" cy="461665"/>
          </a:xfrm>
          <a:prstGeom prst="rect">
            <a:avLst/>
          </a:prstGeom>
        </p:spPr>
        <p:txBody>
          <a:bodyPr wrap="none">
            <a:spAutoFit/>
          </a:bodyPr>
          <a:lstStyle/>
          <a:p>
            <a:r>
              <a:rPr lang="tr-TR" sz="2400" dirty="0">
                <a:solidFill>
                  <a:srgbClr val="FF0000"/>
                </a:solidFill>
              </a:rPr>
              <a:t>✔</a:t>
            </a:r>
            <a:endParaRPr lang="tr-TR" dirty="0"/>
          </a:p>
        </p:txBody>
      </p:sp>
    </p:spTree>
    <p:extLst>
      <p:ext uri="{BB962C8B-B14F-4D97-AF65-F5344CB8AC3E}">
        <p14:creationId xmlns:p14="http://schemas.microsoft.com/office/powerpoint/2010/main" val="224358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81027"/>
            <a:ext cx="7053919" cy="584775"/>
          </a:xfrm>
          <a:prstGeom prst="rect">
            <a:avLst/>
          </a:prstGeom>
        </p:spPr>
        <p:txBody>
          <a:bodyPr wrap="none">
            <a:spAutoFit/>
          </a:bodyPr>
          <a:lstStyle/>
          <a:p>
            <a:r>
              <a:rPr lang="tr-TR" sz="3200" b="1" dirty="0">
                <a:solidFill>
                  <a:srgbClr val="2680FF"/>
                </a:solidFill>
                <a:latin typeface="OpenSans-Bold"/>
              </a:rPr>
              <a:t>Hayatımızdaki İletken ve Yalıtkanlar</a:t>
            </a:r>
            <a:endParaRPr lang="tr-TR" sz="3200" dirty="0"/>
          </a:p>
        </p:txBody>
      </p:sp>
      <p:sp>
        <p:nvSpPr>
          <p:cNvPr id="4" name="Dikdörtgen 3"/>
          <p:cNvSpPr/>
          <p:nvPr/>
        </p:nvSpPr>
        <p:spPr>
          <a:xfrm>
            <a:off x="107504" y="1412776"/>
            <a:ext cx="8928992" cy="3970318"/>
          </a:xfrm>
          <a:prstGeom prst="rect">
            <a:avLst/>
          </a:prstGeom>
        </p:spPr>
        <p:txBody>
          <a:bodyPr wrap="square">
            <a:spAutoFit/>
          </a:bodyPr>
          <a:lstStyle/>
          <a:p>
            <a:r>
              <a:rPr lang="tr-TR" sz="2800" dirty="0"/>
              <a:t>Elektriksiz bir dünya düşünebilir misiniz? Televizyonun,</a:t>
            </a:r>
          </a:p>
          <a:p>
            <a:r>
              <a:rPr lang="tr-TR" sz="2800" dirty="0"/>
              <a:t>bilgisayarın, telefonun, </a:t>
            </a:r>
            <a:r>
              <a:rPr lang="tr-TR" sz="2800" dirty="0" smtClean="0"/>
              <a:t>lambanın, fırınların </a:t>
            </a:r>
            <a:r>
              <a:rPr lang="tr-TR" sz="2800" dirty="0"/>
              <a:t>hatta arabaların çalışmadığını </a:t>
            </a:r>
            <a:r>
              <a:rPr lang="tr-TR" sz="2800" dirty="0" smtClean="0"/>
              <a:t>düşününüz.</a:t>
            </a:r>
            <a:endParaRPr lang="tr-TR" sz="2800" dirty="0"/>
          </a:p>
          <a:p>
            <a:r>
              <a:rPr lang="tr-TR" sz="2800" dirty="0"/>
              <a:t>Elektrik keşfedilmeden önce de hayat </a:t>
            </a:r>
            <a:r>
              <a:rPr lang="tr-TR" sz="2800" dirty="0" smtClean="0"/>
              <a:t>vardı ancak </a:t>
            </a:r>
            <a:r>
              <a:rPr lang="tr-TR" sz="2800" dirty="0"/>
              <a:t>insanlar </a:t>
            </a:r>
            <a:r>
              <a:rPr lang="tr-TR" sz="2800" dirty="0" err="1"/>
              <a:t>elektiriğe</a:t>
            </a:r>
            <a:r>
              <a:rPr lang="tr-TR" sz="2800" dirty="0"/>
              <a:t> günümüz insanı </a:t>
            </a:r>
            <a:r>
              <a:rPr lang="tr-TR" sz="2800" dirty="0" smtClean="0"/>
              <a:t>kadar bağımlı </a:t>
            </a:r>
            <a:r>
              <a:rPr lang="tr-TR" sz="2800" dirty="0"/>
              <a:t>değildi. Elektriğin santrallerde </a:t>
            </a:r>
            <a:r>
              <a:rPr lang="tr-TR" sz="2800" dirty="0" smtClean="0"/>
              <a:t>üretildiğini öğrenmiştiniz</a:t>
            </a:r>
            <a:r>
              <a:rPr lang="tr-TR" sz="2800" dirty="0"/>
              <a:t>. Üretilen elektriğin </a:t>
            </a:r>
            <a:r>
              <a:rPr lang="tr-TR" sz="2800" dirty="0" smtClean="0"/>
              <a:t>kullanılabilmesi için </a:t>
            </a:r>
            <a:r>
              <a:rPr lang="tr-TR" sz="2800" dirty="0"/>
              <a:t>santralden ev, okul, banka gibi alanlara</a:t>
            </a:r>
          </a:p>
          <a:p>
            <a:r>
              <a:rPr lang="tr-TR" sz="2800" dirty="0"/>
              <a:t>iletilebilmesi gerekir. Bunun için elektrik </a:t>
            </a:r>
            <a:r>
              <a:rPr lang="tr-TR" sz="2800" dirty="0" smtClean="0"/>
              <a:t>yüksek gerilim </a:t>
            </a:r>
            <a:r>
              <a:rPr lang="tr-TR" sz="2800" dirty="0"/>
              <a:t>hatları ile şehirlere gönderilir. </a:t>
            </a:r>
          </a:p>
        </p:txBody>
      </p:sp>
    </p:spTree>
    <p:extLst>
      <p:ext uri="{BB962C8B-B14F-4D97-AF65-F5344CB8AC3E}">
        <p14:creationId xmlns:p14="http://schemas.microsoft.com/office/powerpoint/2010/main" val="8396134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7526" y="5507166"/>
            <a:ext cx="8784976" cy="1200329"/>
          </a:xfrm>
          <a:prstGeom prst="rect">
            <a:avLst/>
          </a:prstGeom>
        </p:spPr>
        <p:txBody>
          <a:bodyPr wrap="square">
            <a:spAutoFit/>
          </a:bodyPr>
          <a:lstStyle/>
          <a:p>
            <a:r>
              <a:rPr lang="tr-TR" sz="2400" dirty="0" smtClean="0"/>
              <a:t>Resimdeki gibi </a:t>
            </a:r>
            <a:r>
              <a:rPr lang="tr-TR" sz="2400" dirty="0"/>
              <a:t>elektrik direği metalden yapıldığı hâlde </a:t>
            </a:r>
            <a:r>
              <a:rPr lang="tr-TR" sz="2400" dirty="0" smtClean="0"/>
              <a:t>dokunulduğunda elektrik </a:t>
            </a:r>
            <a:r>
              <a:rPr lang="tr-TR" sz="2400" dirty="0"/>
              <a:t>çarpmaz</a:t>
            </a:r>
            <a:r>
              <a:rPr lang="tr-TR" sz="2400" dirty="0" smtClean="0"/>
              <a:t>.</a:t>
            </a:r>
          </a:p>
          <a:p>
            <a:r>
              <a:rPr lang="tr-TR" sz="2400" b="1" dirty="0"/>
              <a:t>Bunun </a:t>
            </a:r>
            <a:r>
              <a:rPr lang="tr-TR" sz="2400" b="1" dirty="0" smtClean="0"/>
              <a:t>nedeni sizce nedir ? </a:t>
            </a:r>
            <a:endParaRPr lang="tr-TR" sz="2400" b="1"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528" y="44623"/>
            <a:ext cx="8263180" cy="5462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97283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81812" y="3381589"/>
            <a:ext cx="3482535" cy="1610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38392" y="35455"/>
            <a:ext cx="3478656" cy="3215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3501008"/>
            <a:ext cx="4896544" cy="954107"/>
          </a:xfrm>
          <a:prstGeom prst="rect">
            <a:avLst/>
          </a:prstGeom>
        </p:spPr>
        <p:txBody>
          <a:bodyPr wrap="square">
            <a:spAutoFit/>
          </a:bodyPr>
          <a:lstStyle/>
          <a:p>
            <a:r>
              <a:rPr lang="tr-TR" sz="2800" dirty="0" smtClean="0"/>
              <a:t>Kablolar</a:t>
            </a:r>
            <a:r>
              <a:rPr lang="tr-TR" sz="2800" dirty="0"/>
              <a:t>, direklerdeki yalıtkan</a:t>
            </a:r>
          </a:p>
          <a:p>
            <a:r>
              <a:rPr lang="tr-TR" sz="2800" dirty="0"/>
              <a:t>madde seramik üzerine bağlanır. </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580529" y="3337252"/>
            <a:ext cx="3483817" cy="163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538392" y="35455"/>
            <a:ext cx="3484166" cy="3215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14195" y="5064478"/>
            <a:ext cx="3450151" cy="1675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79512" y="404664"/>
            <a:ext cx="4572000" cy="954107"/>
          </a:xfrm>
          <a:prstGeom prst="rect">
            <a:avLst/>
          </a:prstGeom>
        </p:spPr>
        <p:txBody>
          <a:bodyPr>
            <a:spAutoFit/>
          </a:bodyPr>
          <a:lstStyle/>
          <a:p>
            <a:r>
              <a:rPr lang="tr-TR" sz="2800" dirty="0">
                <a:solidFill>
                  <a:prstClr val="black"/>
                </a:solidFill>
              </a:rPr>
              <a:t>Yüksek gerilim hatlarında çok büyük  enerjili elektrik vardır. </a:t>
            </a:r>
            <a:endParaRPr lang="tr-TR" dirty="0"/>
          </a:p>
        </p:txBody>
      </p:sp>
      <p:sp>
        <p:nvSpPr>
          <p:cNvPr id="4" name="Dikdörtgen 3"/>
          <p:cNvSpPr/>
          <p:nvPr/>
        </p:nvSpPr>
        <p:spPr>
          <a:xfrm>
            <a:off x="177645" y="5425064"/>
            <a:ext cx="5329480" cy="954107"/>
          </a:xfrm>
          <a:prstGeom prst="rect">
            <a:avLst/>
          </a:prstGeom>
        </p:spPr>
        <p:txBody>
          <a:bodyPr wrap="square">
            <a:spAutoFit/>
          </a:bodyPr>
          <a:lstStyle/>
          <a:p>
            <a:r>
              <a:rPr lang="tr-TR" sz="2800" dirty="0"/>
              <a:t>Bu sayede metal direk elektrikle hiç temas etmez.</a:t>
            </a:r>
          </a:p>
        </p:txBody>
      </p:sp>
    </p:spTree>
    <p:extLst>
      <p:ext uri="{BB962C8B-B14F-4D97-AF65-F5344CB8AC3E}">
        <p14:creationId xmlns:p14="http://schemas.microsoft.com/office/powerpoint/2010/main" val="252404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243"/>
                                        </p:tgtEl>
                                        <p:attrNameLst>
                                          <p:attrName>style.visibility</p:attrName>
                                        </p:attrNameLst>
                                      </p:cBhvr>
                                      <p:to>
                                        <p:strVal val="visible"/>
                                      </p:to>
                                    </p:set>
                                    <p:animEffect transition="in" filter="fade">
                                      <p:cBhvr>
                                        <p:cTn id="16" dur="500"/>
                                        <p:tgtEl>
                                          <p:spTgt spid="102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42"/>
                                        </p:tgtEl>
                                        <p:attrNameLst>
                                          <p:attrName>style.visibility</p:attrName>
                                        </p:attrNameLst>
                                      </p:cBhvr>
                                      <p:to>
                                        <p:strVal val="visible"/>
                                      </p:to>
                                    </p:set>
                                    <p:animEffect transition="in" filter="fade">
                                      <p:cBhvr>
                                        <p:cTn id="21" dur="500"/>
                                        <p:tgtEl>
                                          <p:spTgt spid="1024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10246"/>
                                        </p:tgtEl>
                                        <p:attrNameLst>
                                          <p:attrName>style.visibility</p:attrName>
                                        </p:attrNameLst>
                                      </p:cBhvr>
                                      <p:to>
                                        <p:strVal val="visible"/>
                                      </p:to>
                                    </p:set>
                                    <p:animEffect transition="in" filter="fade">
                                      <p:cBhvr>
                                        <p:cTn id="29"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258" y="620688"/>
            <a:ext cx="5146769" cy="3108543"/>
          </a:xfrm>
          <a:prstGeom prst="rect">
            <a:avLst/>
          </a:prstGeom>
        </p:spPr>
        <p:txBody>
          <a:bodyPr wrap="square">
            <a:spAutoFit/>
          </a:bodyPr>
          <a:lstStyle/>
          <a:p>
            <a:r>
              <a:rPr lang="nn-NO" sz="2800" dirty="0">
                <a:latin typeface="mHelvetica"/>
              </a:rPr>
              <a:t>Elektriği iletmesi için yapılan kablolar da </a:t>
            </a:r>
            <a:r>
              <a:rPr lang="nn-NO" sz="2800" dirty="0" smtClean="0">
                <a:latin typeface="mHelvetica"/>
              </a:rPr>
              <a:t>iletken</a:t>
            </a:r>
            <a:r>
              <a:rPr lang="tr-TR" sz="2800" dirty="0" smtClean="0">
                <a:latin typeface="mHelvetica"/>
              </a:rPr>
              <a:t> ve </a:t>
            </a:r>
            <a:r>
              <a:rPr lang="tr-TR" sz="2800" dirty="0">
                <a:latin typeface="mHelvetica"/>
              </a:rPr>
              <a:t>yalıtkanlardan yapılmışlardır. </a:t>
            </a:r>
            <a:endParaRPr lang="tr-TR" sz="2800" dirty="0" smtClean="0">
              <a:latin typeface="mHelvetica"/>
            </a:endParaRPr>
          </a:p>
          <a:p>
            <a:r>
              <a:rPr lang="tr-TR" sz="2800" dirty="0" smtClean="0">
                <a:latin typeface="mHelvetica"/>
              </a:rPr>
              <a:t>İç </a:t>
            </a:r>
            <a:r>
              <a:rPr lang="tr-TR" sz="2800" dirty="0">
                <a:latin typeface="mHelvetica"/>
              </a:rPr>
              <a:t>kısmı </a:t>
            </a:r>
            <a:r>
              <a:rPr lang="tr-TR" sz="2800" dirty="0" smtClean="0">
                <a:latin typeface="mHelvetica"/>
              </a:rPr>
              <a:t>genellikle bakır </a:t>
            </a:r>
            <a:r>
              <a:rPr lang="tr-TR" sz="2800" dirty="0">
                <a:latin typeface="mHelvetica"/>
              </a:rPr>
              <a:t>gibi iletken maddelerden yapılır. </a:t>
            </a:r>
            <a:r>
              <a:rPr lang="tr-TR" sz="2800" dirty="0" smtClean="0">
                <a:latin typeface="mHelvetica"/>
              </a:rPr>
              <a:t>Kablonun dış </a:t>
            </a:r>
            <a:r>
              <a:rPr lang="tr-TR" sz="2800" dirty="0">
                <a:latin typeface="mHelvetica"/>
              </a:rPr>
              <a:t>kısmı plastik malzemeyle kaplanmıştır. </a:t>
            </a:r>
            <a:endParaRPr lang="tr-TR" sz="2800" dirty="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93195" y="620688"/>
            <a:ext cx="357187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4092" y="4540761"/>
            <a:ext cx="3790079"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03916" y="2472357"/>
            <a:ext cx="4150431"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49120" y="4077072"/>
            <a:ext cx="4572000" cy="2246769"/>
          </a:xfrm>
          <a:prstGeom prst="rect">
            <a:avLst/>
          </a:prstGeom>
        </p:spPr>
        <p:txBody>
          <a:bodyPr>
            <a:spAutoFit/>
          </a:bodyPr>
          <a:lstStyle/>
          <a:p>
            <a:pPr lvl="0"/>
            <a:r>
              <a:rPr lang="tr-TR" sz="2800" dirty="0">
                <a:solidFill>
                  <a:prstClr val="black"/>
                </a:solidFill>
                <a:latin typeface="mHelvetica"/>
              </a:rPr>
              <a:t>Kablolar ileteceği enerji miktarına ve kullanılacağı </a:t>
            </a:r>
            <a:r>
              <a:rPr lang="tr-TR" sz="2800" dirty="0" smtClean="0">
                <a:solidFill>
                  <a:prstClr val="black"/>
                </a:solidFill>
                <a:latin typeface="mHelvetica"/>
              </a:rPr>
              <a:t>yere göre </a:t>
            </a:r>
            <a:r>
              <a:rPr lang="tr-TR" sz="2800" dirty="0">
                <a:solidFill>
                  <a:prstClr val="black"/>
                </a:solidFill>
                <a:latin typeface="mHelvetica"/>
              </a:rPr>
              <a:t>farklı iletken ve yalıtkan maddelerden yapılır.</a:t>
            </a:r>
            <a:endParaRPr lang="tr-TR" sz="2800" dirty="0">
              <a:solidFill>
                <a:prstClr val="black"/>
              </a:solidFill>
            </a:endParaRPr>
          </a:p>
        </p:txBody>
      </p:sp>
    </p:spTree>
    <p:extLst>
      <p:ext uri="{BB962C8B-B14F-4D97-AF65-F5344CB8AC3E}">
        <p14:creationId xmlns:p14="http://schemas.microsoft.com/office/powerpoint/2010/main" val="315224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1268"/>
                                        </p:tgtEl>
                                        <p:attrNameLst>
                                          <p:attrName>style.visibility</p:attrName>
                                        </p:attrNameLst>
                                      </p:cBhvr>
                                      <p:to>
                                        <p:strVal val="visible"/>
                                      </p:to>
                                    </p:set>
                                    <p:animEffect transition="in" filter="fade">
                                      <p:cBhvr>
                                        <p:cTn id="10"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16632"/>
            <a:ext cx="4442242" cy="584775"/>
          </a:xfrm>
          <a:prstGeom prst="rect">
            <a:avLst/>
          </a:prstGeom>
          <a:solidFill>
            <a:schemeClr val="accent1">
              <a:lumMod val="40000"/>
              <a:lumOff val="60000"/>
            </a:schemeClr>
          </a:solidFill>
        </p:spPr>
        <p:txBody>
          <a:bodyPr wrap="none">
            <a:spAutoFit/>
          </a:bodyPr>
          <a:lstStyle/>
          <a:p>
            <a:r>
              <a:rPr lang="tr-TR" sz="3200" b="1" dirty="0" smtClean="0">
                <a:solidFill>
                  <a:schemeClr val="bg1"/>
                </a:solidFill>
              </a:rPr>
              <a:t>ELEKTRİĞİN </a:t>
            </a:r>
            <a:r>
              <a:rPr lang="tr-TR" sz="3200" b="1" dirty="0">
                <a:solidFill>
                  <a:schemeClr val="bg1"/>
                </a:solidFill>
              </a:rPr>
              <a:t>YOLCULUĞU</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21" y="1340767"/>
            <a:ext cx="9141958" cy="5521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Belirtme Çizgisi 2"/>
          <p:cNvSpPr/>
          <p:nvPr/>
        </p:nvSpPr>
        <p:spPr>
          <a:xfrm>
            <a:off x="107504" y="701407"/>
            <a:ext cx="4176464" cy="1647473"/>
          </a:xfrm>
          <a:prstGeom prst="wedgeRectCallout">
            <a:avLst>
              <a:gd name="adj1" fmla="val 6777"/>
              <a:gd name="adj2" fmla="val 130484"/>
            </a:avLst>
          </a:prstGeom>
        </p:spPr>
        <p:style>
          <a:lnRef idx="2">
            <a:schemeClr val="accent1"/>
          </a:lnRef>
          <a:fillRef idx="1">
            <a:schemeClr val="lt1"/>
          </a:fillRef>
          <a:effectRef idx="0">
            <a:schemeClr val="accent1"/>
          </a:effectRef>
          <a:fontRef idx="minor">
            <a:schemeClr val="dk1"/>
          </a:fontRef>
        </p:style>
        <p:txBody>
          <a:bodyPr rtlCol="0" anchor="ctr"/>
          <a:lstStyle/>
          <a:p>
            <a:r>
              <a:rPr lang="tr-TR" b="1" dirty="0"/>
              <a:t>Kerem, elektrik enerjisi bizden çok</a:t>
            </a:r>
          </a:p>
          <a:p>
            <a:r>
              <a:rPr lang="tr-TR" b="1" dirty="0"/>
              <a:t>uzakta üretiliyor. Buna rağmen elektrik</a:t>
            </a:r>
          </a:p>
          <a:p>
            <a:r>
              <a:rPr lang="tr-TR" b="1" dirty="0"/>
              <a:t>düğmesine bastığımda lamba yanıyor.</a:t>
            </a:r>
          </a:p>
          <a:p>
            <a:r>
              <a:rPr lang="tr-TR" b="1" dirty="0"/>
              <a:t>Elektrik enerjisinin lambaya ulaşmasını</a:t>
            </a:r>
          </a:p>
          <a:p>
            <a:r>
              <a:rPr lang="tr-TR" b="1" dirty="0"/>
              <a:t>ne sağlıyor acaba?</a:t>
            </a:r>
          </a:p>
        </p:txBody>
      </p:sp>
      <p:sp>
        <p:nvSpPr>
          <p:cNvPr id="5" name="Dikdörtgen Belirtme Çizgisi 4"/>
          <p:cNvSpPr/>
          <p:nvPr/>
        </p:nvSpPr>
        <p:spPr>
          <a:xfrm>
            <a:off x="4427984" y="662585"/>
            <a:ext cx="4608512" cy="1647473"/>
          </a:xfrm>
          <a:prstGeom prst="wedgeRectCallout">
            <a:avLst>
              <a:gd name="adj1" fmla="val -47698"/>
              <a:gd name="adj2" fmla="val 119251"/>
            </a:avLst>
          </a:prstGeom>
        </p:spPr>
        <p:style>
          <a:lnRef idx="2">
            <a:schemeClr val="accent1"/>
          </a:lnRef>
          <a:fillRef idx="1">
            <a:schemeClr val="lt1"/>
          </a:fillRef>
          <a:effectRef idx="0">
            <a:schemeClr val="accent1"/>
          </a:effectRef>
          <a:fontRef idx="minor">
            <a:schemeClr val="dk1"/>
          </a:fontRef>
        </p:style>
        <p:txBody>
          <a:bodyPr rtlCol="0" anchor="ctr"/>
          <a:lstStyle/>
          <a:p>
            <a:r>
              <a:rPr lang="tr-TR" b="1" dirty="0"/>
              <a:t>Elektrik farklı şekillerde üretiliyor. </a:t>
            </a:r>
            <a:r>
              <a:rPr lang="tr-TR" b="1" dirty="0" err="1"/>
              <a:t>Elektiriğin</a:t>
            </a:r>
            <a:endParaRPr lang="tr-TR" b="1" dirty="0"/>
          </a:p>
          <a:p>
            <a:r>
              <a:rPr lang="tr-TR" b="1" dirty="0"/>
              <a:t>üretildiği yerler çoğunlukla yaşadığımız yerlere</a:t>
            </a:r>
          </a:p>
          <a:p>
            <a:r>
              <a:rPr lang="tr-TR" b="1" dirty="0"/>
              <a:t>uzaktadır. </a:t>
            </a:r>
            <a:r>
              <a:rPr lang="tr-TR" b="1" dirty="0" err="1"/>
              <a:t>Elektiriğin</a:t>
            </a:r>
            <a:r>
              <a:rPr lang="tr-TR" b="1" dirty="0"/>
              <a:t> uzun yolculuğu aslında</a:t>
            </a:r>
          </a:p>
          <a:p>
            <a:r>
              <a:rPr lang="tr-TR" b="1" dirty="0"/>
              <a:t>iletken maddeler sayesinde oluyor. Bu nedenle</a:t>
            </a:r>
          </a:p>
          <a:p>
            <a:r>
              <a:rPr lang="tr-TR" b="1" dirty="0"/>
              <a:t>önce iletkenleri tanımaya ne dersin?</a:t>
            </a:r>
          </a:p>
        </p:txBody>
      </p:sp>
    </p:spTree>
    <p:extLst>
      <p:ext uri="{BB962C8B-B14F-4D97-AF65-F5344CB8AC3E}">
        <p14:creationId xmlns:p14="http://schemas.microsoft.com/office/powerpoint/2010/main" val="131198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3" y="548680"/>
            <a:ext cx="4879187" cy="1815882"/>
          </a:xfrm>
          <a:prstGeom prst="rect">
            <a:avLst/>
          </a:prstGeom>
        </p:spPr>
        <p:txBody>
          <a:bodyPr wrap="square">
            <a:spAutoFit/>
          </a:bodyPr>
          <a:lstStyle/>
          <a:p>
            <a:r>
              <a:rPr lang="tr-TR" sz="2800" dirty="0"/>
              <a:t>Televizyon, cep telefonu, ütü, fırın gibi elektrikli araçların</a:t>
            </a:r>
          </a:p>
          <a:p>
            <a:r>
              <a:rPr lang="tr-TR" sz="2800" dirty="0"/>
              <a:t>dış kısımları çoğunlukla plastikten yapılır. </a:t>
            </a:r>
            <a:endParaRPr lang="tr-TR" sz="2800" dirty="0" smtClean="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39539" y="3157290"/>
            <a:ext cx="4150431"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16621" y="2780928"/>
            <a:ext cx="4572000" cy="2677656"/>
          </a:xfrm>
          <a:prstGeom prst="rect">
            <a:avLst/>
          </a:prstGeom>
        </p:spPr>
        <p:txBody>
          <a:bodyPr>
            <a:spAutoFit/>
          </a:bodyPr>
          <a:lstStyle/>
          <a:p>
            <a:pPr lvl="0"/>
            <a:r>
              <a:rPr lang="tr-TR" sz="2800" dirty="0">
                <a:solidFill>
                  <a:prstClr val="black"/>
                </a:solidFill>
              </a:rPr>
              <a:t>Bu aletlerin iç kısımlarında </a:t>
            </a:r>
          </a:p>
          <a:p>
            <a:pPr lvl="0"/>
            <a:r>
              <a:rPr lang="tr-TR" sz="2800" dirty="0">
                <a:solidFill>
                  <a:prstClr val="black"/>
                </a:solidFill>
              </a:rPr>
              <a:t>elektrik dolaşmaktadır. </a:t>
            </a:r>
          </a:p>
          <a:p>
            <a:pPr lvl="0"/>
            <a:r>
              <a:rPr lang="tr-TR" sz="2800" dirty="0">
                <a:solidFill>
                  <a:prstClr val="black"/>
                </a:solidFill>
              </a:rPr>
              <a:t>Kablolar elektriğin tehlikesinden </a:t>
            </a:r>
          </a:p>
          <a:p>
            <a:pPr lvl="0"/>
            <a:r>
              <a:rPr lang="tr-TR" sz="2800" dirty="0">
                <a:solidFill>
                  <a:prstClr val="black"/>
                </a:solidFill>
              </a:rPr>
              <a:t>korunmak için yalıtkan </a:t>
            </a:r>
          </a:p>
          <a:p>
            <a:pPr lvl="0"/>
            <a:r>
              <a:rPr lang="tr-TR" sz="2800" dirty="0">
                <a:solidFill>
                  <a:prstClr val="black"/>
                </a:solidFill>
              </a:rPr>
              <a:t>Malzemelerle kaplanır. </a:t>
            </a:r>
          </a:p>
        </p:txBody>
      </p:sp>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39539" y="161726"/>
            <a:ext cx="4191415" cy="2835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87426" y="161726"/>
            <a:ext cx="4256574" cy="2835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887425" y="161727"/>
            <a:ext cx="4123037" cy="2763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6" name="Picture 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887425" y="124302"/>
            <a:ext cx="4123037" cy="291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7" name="Picture 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82995" y="124302"/>
            <a:ext cx="4247959" cy="295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274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2294"/>
                                        </p:tgtEl>
                                        <p:attrNameLst>
                                          <p:attrName>style.visibility</p:attrName>
                                        </p:attrNameLst>
                                      </p:cBhvr>
                                      <p:to>
                                        <p:strVal val="visible"/>
                                      </p:to>
                                    </p:set>
                                    <p:animEffect transition="in" filter="fade">
                                      <p:cBhvr>
                                        <p:cTn id="7" dur="500"/>
                                        <p:tgtEl>
                                          <p:spTgt spid="12294"/>
                                        </p:tgtEl>
                                      </p:cBhvr>
                                    </p:animEffect>
                                  </p:childTnLst>
                                </p:cTn>
                              </p:par>
                            </p:childTnLst>
                          </p:cTn>
                        </p:par>
                        <p:par>
                          <p:cTn id="8" fill="hold">
                            <p:stCondLst>
                              <p:cond delay="1500"/>
                            </p:stCondLst>
                            <p:childTnLst>
                              <p:par>
                                <p:cTn id="9" presetID="10" presetClass="entr" presetSubtype="0" fill="hold" nodeType="afterEffect">
                                  <p:stCondLst>
                                    <p:cond delay="1250"/>
                                  </p:stCondLst>
                                  <p:childTnLst>
                                    <p:set>
                                      <p:cBhvr>
                                        <p:cTn id="10" dur="1" fill="hold">
                                          <p:stCondLst>
                                            <p:cond delay="0"/>
                                          </p:stCondLst>
                                        </p:cTn>
                                        <p:tgtEl>
                                          <p:spTgt spid="12296"/>
                                        </p:tgtEl>
                                        <p:attrNameLst>
                                          <p:attrName>style.visibility</p:attrName>
                                        </p:attrNameLst>
                                      </p:cBhvr>
                                      <p:to>
                                        <p:strVal val="visible"/>
                                      </p:to>
                                    </p:set>
                                    <p:animEffect transition="in" filter="fade">
                                      <p:cBhvr>
                                        <p:cTn id="11" dur="500"/>
                                        <p:tgtEl>
                                          <p:spTgt spid="12296"/>
                                        </p:tgtEl>
                                      </p:cBhvr>
                                    </p:animEffect>
                                  </p:childTnLst>
                                </p:cTn>
                              </p:par>
                            </p:childTnLst>
                          </p:cTn>
                        </p:par>
                        <p:par>
                          <p:cTn id="12" fill="hold">
                            <p:stCondLst>
                              <p:cond delay="3250"/>
                            </p:stCondLst>
                            <p:childTnLst>
                              <p:par>
                                <p:cTn id="13" presetID="10" presetClass="entr" presetSubtype="0" fill="hold" nodeType="afterEffect">
                                  <p:stCondLst>
                                    <p:cond delay="1000"/>
                                  </p:stCondLst>
                                  <p:childTnLst>
                                    <p:set>
                                      <p:cBhvr>
                                        <p:cTn id="14" dur="1" fill="hold">
                                          <p:stCondLst>
                                            <p:cond delay="0"/>
                                          </p:stCondLst>
                                        </p:cTn>
                                        <p:tgtEl>
                                          <p:spTgt spid="12295"/>
                                        </p:tgtEl>
                                        <p:attrNameLst>
                                          <p:attrName>style.visibility</p:attrName>
                                        </p:attrNameLst>
                                      </p:cBhvr>
                                      <p:to>
                                        <p:strVal val="visible"/>
                                      </p:to>
                                    </p:set>
                                    <p:animEffect transition="in" filter="fade">
                                      <p:cBhvr>
                                        <p:cTn id="15" dur="500"/>
                                        <p:tgtEl>
                                          <p:spTgt spid="12295"/>
                                        </p:tgtEl>
                                      </p:cBhvr>
                                    </p:animEffect>
                                  </p:childTnLst>
                                </p:cTn>
                              </p:par>
                            </p:childTnLst>
                          </p:cTn>
                        </p:par>
                        <p:par>
                          <p:cTn id="16" fill="hold">
                            <p:stCondLst>
                              <p:cond delay="4750"/>
                            </p:stCondLst>
                            <p:childTnLst>
                              <p:par>
                                <p:cTn id="17" presetID="10" presetClass="entr" presetSubtype="0" fill="hold" nodeType="afterEffect">
                                  <p:stCondLst>
                                    <p:cond delay="1000"/>
                                  </p:stCondLst>
                                  <p:childTnLst>
                                    <p:set>
                                      <p:cBhvr>
                                        <p:cTn id="18" dur="1" fill="hold">
                                          <p:stCondLst>
                                            <p:cond delay="0"/>
                                          </p:stCondLst>
                                        </p:cTn>
                                        <p:tgtEl>
                                          <p:spTgt spid="12297"/>
                                        </p:tgtEl>
                                        <p:attrNameLst>
                                          <p:attrName>style.visibility</p:attrName>
                                        </p:attrNameLst>
                                      </p:cBhvr>
                                      <p:to>
                                        <p:strVal val="visible"/>
                                      </p:to>
                                    </p:set>
                                    <p:animEffect transition="in" filter="fade">
                                      <p:cBhvr>
                                        <p:cTn id="19" dur="500"/>
                                        <p:tgtEl>
                                          <p:spTgt spid="1229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500"/>
                            </p:stCondLst>
                            <p:childTnLst>
                              <p:par>
                                <p:cTn id="26" presetID="10" presetClass="entr" presetSubtype="0" fill="hold" nodeType="afterEffect">
                                  <p:stCondLst>
                                    <p:cond delay="125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635394" y="3359844"/>
            <a:ext cx="3276872" cy="2780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39552" y="404664"/>
            <a:ext cx="4572000" cy="2677656"/>
          </a:xfrm>
          <a:prstGeom prst="rect">
            <a:avLst/>
          </a:prstGeom>
        </p:spPr>
        <p:txBody>
          <a:bodyPr>
            <a:spAutoFit/>
          </a:bodyPr>
          <a:lstStyle/>
          <a:p>
            <a:pPr lvl="0"/>
            <a:r>
              <a:rPr lang="tr-TR" sz="2800" dirty="0">
                <a:solidFill>
                  <a:prstClr val="black"/>
                </a:solidFill>
              </a:rPr>
              <a:t>Elektrikli aletlerin fişlerinde </a:t>
            </a:r>
          </a:p>
          <a:p>
            <a:pPr lvl="0"/>
            <a:r>
              <a:rPr lang="tr-TR" sz="2800" dirty="0">
                <a:solidFill>
                  <a:prstClr val="black"/>
                </a:solidFill>
              </a:rPr>
              <a:t>plastikten yapılmış bir bölüm </a:t>
            </a:r>
          </a:p>
          <a:p>
            <a:pPr lvl="0"/>
            <a:r>
              <a:rPr lang="tr-TR" sz="2800" dirty="0">
                <a:solidFill>
                  <a:prstClr val="black"/>
                </a:solidFill>
              </a:rPr>
              <a:t>ile metal uçlar bulunur</a:t>
            </a:r>
            <a:r>
              <a:rPr lang="tr-TR" sz="2800" dirty="0" smtClean="0">
                <a:solidFill>
                  <a:prstClr val="black"/>
                </a:solidFill>
              </a:rPr>
              <a:t>.</a:t>
            </a:r>
            <a:r>
              <a:rPr lang="tr-TR" sz="2800" dirty="0">
                <a:solidFill>
                  <a:prstClr val="black"/>
                </a:solidFill>
              </a:rPr>
              <a:t> Fişi prize takarken yalıtkan </a:t>
            </a:r>
          </a:p>
          <a:p>
            <a:pPr lvl="0"/>
            <a:r>
              <a:rPr lang="tr-TR" sz="2800" dirty="0">
                <a:solidFill>
                  <a:prstClr val="black"/>
                </a:solidFill>
              </a:rPr>
              <a:t>olan bölümden tutulur.</a:t>
            </a:r>
          </a:p>
          <a:p>
            <a:pPr lvl="0"/>
            <a:r>
              <a:rPr lang="tr-TR" sz="2800" dirty="0" smtClean="0">
                <a:solidFill>
                  <a:prstClr val="black"/>
                </a:solidFill>
              </a:rPr>
              <a:t> </a:t>
            </a:r>
            <a:endParaRPr lang="tr-TR" sz="2800" dirty="0">
              <a:solidFill>
                <a:prstClr val="black"/>
              </a:solidFill>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52120" y="515823"/>
            <a:ext cx="3024187" cy="2304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666395" y="515987"/>
            <a:ext cx="3009912" cy="2304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533168" y="3359844"/>
            <a:ext cx="3503327" cy="2780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66394" y="3401571"/>
            <a:ext cx="3370101" cy="273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23528" y="3573016"/>
            <a:ext cx="4572000" cy="2677656"/>
          </a:xfrm>
          <a:prstGeom prst="rect">
            <a:avLst/>
          </a:prstGeom>
        </p:spPr>
        <p:txBody>
          <a:bodyPr>
            <a:spAutoFit/>
          </a:bodyPr>
          <a:lstStyle/>
          <a:p>
            <a:pPr lvl="0"/>
            <a:r>
              <a:rPr lang="tr-TR" sz="2800" dirty="0" smtClean="0">
                <a:solidFill>
                  <a:prstClr val="black"/>
                </a:solidFill>
              </a:rPr>
              <a:t>Duy</a:t>
            </a:r>
            <a:r>
              <a:rPr lang="tr-TR" sz="2800" dirty="0">
                <a:solidFill>
                  <a:prstClr val="black"/>
                </a:solidFill>
              </a:rPr>
              <a:t>, priz ve elektrik anahtarları da yalıtkan maddelerden yapılır. Yalıtkan olarak en çok </a:t>
            </a:r>
            <a:r>
              <a:rPr lang="tr-TR" sz="2800" b="1" dirty="0">
                <a:solidFill>
                  <a:prstClr val="black"/>
                </a:solidFill>
              </a:rPr>
              <a:t>porselen, plastik, bakalit ve kauçuk </a:t>
            </a:r>
            <a:r>
              <a:rPr lang="tr-TR" sz="2800" dirty="0">
                <a:solidFill>
                  <a:prstClr val="black"/>
                </a:solidFill>
              </a:rPr>
              <a:t>gibi maddeler kullanılır.</a:t>
            </a:r>
          </a:p>
        </p:txBody>
      </p:sp>
    </p:spTree>
    <p:extLst>
      <p:ext uri="{BB962C8B-B14F-4D97-AF65-F5344CB8AC3E}">
        <p14:creationId xmlns:p14="http://schemas.microsoft.com/office/powerpoint/2010/main" val="129906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13318"/>
                                        </p:tgtEl>
                                        <p:attrNameLst>
                                          <p:attrName>style.visibility</p:attrName>
                                        </p:attrNameLst>
                                      </p:cBhvr>
                                      <p:to>
                                        <p:strVal val="visible"/>
                                      </p:to>
                                    </p:set>
                                    <p:animEffect transition="in" filter="fade">
                                      <p:cBhvr>
                                        <p:cTn id="15" dur="500"/>
                                        <p:tgtEl>
                                          <p:spTgt spid="13318"/>
                                        </p:tgtEl>
                                      </p:cBhvr>
                                    </p:animEffect>
                                  </p:childTnLst>
                                </p:cTn>
                              </p:par>
                            </p:childTnLst>
                          </p:cTn>
                        </p:par>
                        <p:par>
                          <p:cTn id="16" fill="hold">
                            <p:stCondLst>
                              <p:cond delay="500"/>
                            </p:stCondLst>
                            <p:childTnLst>
                              <p:par>
                                <p:cTn id="17" presetID="10" presetClass="entr" presetSubtype="0" fill="hold" nodeType="afterEffect">
                                  <p:stCondLst>
                                    <p:cond delay="2000"/>
                                  </p:stCondLst>
                                  <p:childTnLst>
                                    <p:set>
                                      <p:cBhvr>
                                        <p:cTn id="18" dur="1" fill="hold">
                                          <p:stCondLst>
                                            <p:cond delay="0"/>
                                          </p:stCondLst>
                                        </p:cTn>
                                        <p:tgtEl>
                                          <p:spTgt spid="13316"/>
                                        </p:tgtEl>
                                        <p:attrNameLst>
                                          <p:attrName>style.visibility</p:attrName>
                                        </p:attrNameLst>
                                      </p:cBhvr>
                                      <p:to>
                                        <p:strVal val="visible"/>
                                      </p:to>
                                    </p:set>
                                    <p:animEffect transition="in" filter="fade">
                                      <p:cBhvr>
                                        <p:cTn id="19" dur="500"/>
                                        <p:tgtEl>
                                          <p:spTgt spid="13316"/>
                                        </p:tgtEl>
                                      </p:cBhvr>
                                    </p:animEffect>
                                  </p:childTnLst>
                                </p:cTn>
                              </p:par>
                            </p:childTnLst>
                          </p:cTn>
                        </p:par>
                        <p:par>
                          <p:cTn id="20" fill="hold">
                            <p:stCondLst>
                              <p:cond delay="3000"/>
                            </p:stCondLst>
                            <p:childTnLst>
                              <p:par>
                                <p:cTn id="21" presetID="10" presetClass="entr" presetSubtype="0" fill="hold" nodeType="afterEffect">
                                  <p:stCondLst>
                                    <p:cond delay="1250"/>
                                  </p:stCondLst>
                                  <p:childTnLst>
                                    <p:set>
                                      <p:cBhvr>
                                        <p:cTn id="22" dur="1" fill="hold">
                                          <p:stCondLst>
                                            <p:cond delay="0"/>
                                          </p:stCondLst>
                                        </p:cTn>
                                        <p:tgtEl>
                                          <p:spTgt spid="13317"/>
                                        </p:tgtEl>
                                        <p:attrNameLst>
                                          <p:attrName>style.visibility</p:attrName>
                                        </p:attrNameLst>
                                      </p:cBhvr>
                                      <p:to>
                                        <p:strVal val="visible"/>
                                      </p:to>
                                    </p:set>
                                    <p:animEffect transition="in" filter="fade">
                                      <p:cBhvr>
                                        <p:cTn id="23"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13" name="ShockwaveFlash1" r:id="rId2" imgW="8497486" imgH="5329449"/>
        </mc:Choice>
        <mc:Fallback>
          <p:control name="ShockwaveFlash1" r:id="rId2" imgW="8497486" imgH="5329449">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395288" y="260350"/>
                  <a:ext cx="8497887" cy="53292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3285206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4437112"/>
            <a:ext cx="8640960" cy="1815882"/>
          </a:xfrm>
          <a:prstGeom prst="rect">
            <a:avLst/>
          </a:prstGeom>
        </p:spPr>
        <p:txBody>
          <a:bodyPr wrap="square">
            <a:spAutoFit/>
          </a:bodyPr>
          <a:lstStyle/>
          <a:p>
            <a:pPr lvl="0"/>
            <a:r>
              <a:rPr lang="tr-TR" sz="2800" dirty="0">
                <a:solidFill>
                  <a:prstClr val="black"/>
                </a:solidFill>
                <a:latin typeface="Arial" pitchFamily="34" charset="0"/>
                <a:cs typeface="Arial" pitchFamily="34" charset="0"/>
              </a:rPr>
              <a:t>Yıldırımın elektrik boşalması olduğunu öğrenmiştiniz. </a:t>
            </a:r>
          </a:p>
          <a:p>
            <a:pPr lvl="0"/>
            <a:r>
              <a:rPr lang="tr-TR" sz="2800" dirty="0">
                <a:solidFill>
                  <a:prstClr val="black"/>
                </a:solidFill>
                <a:latin typeface="Arial" pitchFamily="34" charset="0"/>
                <a:cs typeface="Arial" pitchFamily="34" charset="0"/>
              </a:rPr>
              <a:t>Yıldırım, yaşam alanlarında tehlike oluşturmaktadır.</a:t>
            </a:r>
          </a:p>
          <a:p>
            <a:pPr lvl="0"/>
            <a:r>
              <a:rPr lang="tr-TR" sz="2800" dirty="0">
                <a:solidFill>
                  <a:prstClr val="black"/>
                </a:solidFill>
                <a:latin typeface="Arial" pitchFamily="34" charset="0"/>
                <a:cs typeface="Arial" pitchFamily="34" charset="0"/>
              </a:rPr>
              <a:t>Yıldırımın tehlikelerinden korunmak için iletkenler kullanılır. </a:t>
            </a:r>
          </a:p>
        </p:txBody>
      </p:sp>
    </p:spTree>
    <p:controls>
      <mc:AlternateContent xmlns:mc="http://schemas.openxmlformats.org/markup-compatibility/2006">
        <mc:Choice xmlns:v="urn:schemas-microsoft-com:vml" Requires="v">
          <p:control spid="28676" name="ShockwaveFlash1" r:id="rId2" imgW="5904762" imgH="4436921"/>
        </mc:Choice>
        <mc:Fallback>
          <p:control name="ShockwaveFlash1" r:id="rId2" imgW="5904762" imgH="4436921">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476375" y="0"/>
                  <a:ext cx="5903913" cy="44370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217765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788196"/>
            <a:ext cx="4248472" cy="436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736458" y="176134"/>
            <a:ext cx="4248472" cy="1938992"/>
          </a:xfrm>
          <a:prstGeom prst="rect">
            <a:avLst/>
          </a:prstGeom>
        </p:spPr>
        <p:txBody>
          <a:bodyPr wrap="square">
            <a:spAutoFit/>
          </a:bodyPr>
          <a:lstStyle/>
          <a:p>
            <a:r>
              <a:rPr lang="tr-TR" sz="2400" dirty="0" smtClean="0"/>
              <a:t>Bunun </a:t>
            </a:r>
            <a:r>
              <a:rPr lang="tr-TR" sz="2400" dirty="0"/>
              <a:t>için binaların çatılarına</a:t>
            </a:r>
          </a:p>
          <a:p>
            <a:r>
              <a:rPr lang="tr-TR" sz="2400" dirty="0"/>
              <a:t>sivri uçlu, iletken bir boru dikilir. Bu boru bakır iletkenlerle toprağa bağlanır. </a:t>
            </a:r>
            <a:endParaRPr lang="tr-TR" sz="2400" dirty="0" smtClean="0"/>
          </a:p>
          <a:p>
            <a:r>
              <a:rPr lang="tr-TR" sz="2400" dirty="0" smtClean="0"/>
              <a:t>Sivri </a:t>
            </a:r>
            <a:r>
              <a:rPr lang="tr-TR" sz="2400" dirty="0"/>
              <a:t>uçlar yıldırımı çeker</a:t>
            </a:r>
            <a:r>
              <a:rPr lang="tr-TR" sz="2400" dirty="0" smtClean="0"/>
              <a:t>.</a:t>
            </a:r>
            <a:endParaRPr lang="tr-TR" sz="2400" dirty="0"/>
          </a:p>
        </p:txBody>
      </p:sp>
      <p:sp>
        <p:nvSpPr>
          <p:cNvPr id="4" name="Dikdörtgen 3"/>
          <p:cNvSpPr/>
          <p:nvPr/>
        </p:nvSpPr>
        <p:spPr>
          <a:xfrm>
            <a:off x="-17138" y="5013176"/>
            <a:ext cx="9028978" cy="1938992"/>
          </a:xfrm>
          <a:prstGeom prst="rect">
            <a:avLst/>
          </a:prstGeom>
        </p:spPr>
        <p:txBody>
          <a:bodyPr wrap="square">
            <a:spAutoFit/>
          </a:bodyPr>
          <a:lstStyle/>
          <a:p>
            <a:r>
              <a:rPr lang="tr-TR" sz="2400" dirty="0"/>
              <a:t>İletkenler sayesinde yüksek enerjili yıldırım binaya zarar vermeden toprağa iletilmiş olur. </a:t>
            </a:r>
            <a:endParaRPr lang="tr-TR" sz="2400" dirty="0" smtClean="0"/>
          </a:p>
          <a:p>
            <a:r>
              <a:rPr lang="tr-TR" sz="2400" dirty="0" smtClean="0"/>
              <a:t>Görüldüğü gibi iletken </a:t>
            </a:r>
            <a:r>
              <a:rPr lang="tr-TR" sz="2400" dirty="0"/>
              <a:t>ve yalıtkanlar, günlük hayatımızda bir çok alanda kullanılmaktadır. Siz de günlük </a:t>
            </a:r>
            <a:r>
              <a:rPr lang="tr-TR" sz="2400" dirty="0" smtClean="0"/>
              <a:t>hayatınızda iletken </a:t>
            </a:r>
            <a:r>
              <a:rPr lang="tr-TR" sz="2400" dirty="0"/>
              <a:t>ve yalıtkanların nerelerde kullanıldığını söyleyebilir misiniz?</a:t>
            </a:r>
          </a:p>
        </p:txBody>
      </p:sp>
      <p:sp>
        <p:nvSpPr>
          <p:cNvPr id="5" name="AutoShape 10"/>
          <p:cNvSpPr>
            <a:spLocks noChangeArrowheads="1"/>
          </p:cNvSpPr>
          <p:nvPr/>
        </p:nvSpPr>
        <p:spPr bwMode="auto">
          <a:xfrm>
            <a:off x="2110408" y="337592"/>
            <a:ext cx="2743200" cy="838200"/>
          </a:xfrm>
          <a:prstGeom prst="cloudCallout">
            <a:avLst>
              <a:gd name="adj1" fmla="val -43750"/>
              <a:gd name="adj2" fmla="val 700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tr-TR"/>
          </a:p>
        </p:txBody>
      </p:sp>
      <p:sp>
        <p:nvSpPr>
          <p:cNvPr id="6" name="AutoShape 11"/>
          <p:cNvSpPr>
            <a:spLocks noChangeArrowheads="1"/>
          </p:cNvSpPr>
          <p:nvPr/>
        </p:nvSpPr>
        <p:spPr bwMode="auto">
          <a:xfrm flipH="1">
            <a:off x="2039143" y="977354"/>
            <a:ext cx="909465" cy="609600"/>
          </a:xfrm>
          <a:prstGeom prst="lightningBolt">
            <a:avLst/>
          </a:prstGeom>
          <a:solidFill>
            <a:srgbClr val="C7E31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 name="Text Box 21"/>
          <p:cNvSpPr txBox="1">
            <a:spLocks noChangeArrowheads="1"/>
          </p:cNvSpPr>
          <p:nvPr/>
        </p:nvSpPr>
        <p:spPr bwMode="auto">
          <a:xfrm>
            <a:off x="2071935" y="977354"/>
            <a:ext cx="36330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8" name="Text Box 22"/>
          <p:cNvSpPr txBox="1">
            <a:spLocks noChangeArrowheads="1"/>
          </p:cNvSpPr>
          <p:nvPr/>
        </p:nvSpPr>
        <p:spPr bwMode="auto">
          <a:xfrm>
            <a:off x="2351584" y="762951"/>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9" name="Text Box 23"/>
          <p:cNvSpPr txBox="1">
            <a:spLocks noChangeArrowheads="1"/>
          </p:cNvSpPr>
          <p:nvPr/>
        </p:nvSpPr>
        <p:spPr bwMode="auto">
          <a:xfrm>
            <a:off x="3558208" y="413792"/>
            <a:ext cx="53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10" name="Text Box 24"/>
          <p:cNvSpPr txBox="1">
            <a:spLocks noChangeArrowheads="1"/>
          </p:cNvSpPr>
          <p:nvPr/>
        </p:nvSpPr>
        <p:spPr bwMode="auto">
          <a:xfrm>
            <a:off x="3786808" y="1089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11" name="Text Box 25"/>
          <p:cNvSpPr txBox="1">
            <a:spLocks noChangeArrowheads="1"/>
          </p:cNvSpPr>
          <p:nvPr/>
        </p:nvSpPr>
        <p:spPr bwMode="auto">
          <a:xfrm>
            <a:off x="3101008" y="1089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12" name="Text Box 26"/>
          <p:cNvSpPr txBox="1">
            <a:spLocks noChangeArrowheads="1"/>
          </p:cNvSpPr>
          <p:nvPr/>
        </p:nvSpPr>
        <p:spPr bwMode="auto">
          <a:xfrm>
            <a:off x="2275384" y="1851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13" name="Text Box 27"/>
          <p:cNvSpPr txBox="1">
            <a:spLocks noChangeArrowheads="1"/>
          </p:cNvSpPr>
          <p:nvPr/>
        </p:nvSpPr>
        <p:spPr bwMode="auto">
          <a:xfrm>
            <a:off x="2948608" y="4137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14" name="AutoShape 10"/>
          <p:cNvSpPr>
            <a:spLocks noChangeArrowheads="1"/>
          </p:cNvSpPr>
          <p:nvPr/>
        </p:nvSpPr>
        <p:spPr bwMode="auto">
          <a:xfrm>
            <a:off x="395536" y="489992"/>
            <a:ext cx="2743200" cy="838200"/>
          </a:xfrm>
          <a:prstGeom prst="cloudCallout">
            <a:avLst>
              <a:gd name="adj1" fmla="val 8101"/>
              <a:gd name="adj2" fmla="val 353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tr-TR"/>
          </a:p>
        </p:txBody>
      </p:sp>
      <p:sp>
        <p:nvSpPr>
          <p:cNvPr id="15" name="AutoShape 11"/>
          <p:cNvSpPr>
            <a:spLocks noChangeArrowheads="1"/>
          </p:cNvSpPr>
          <p:nvPr/>
        </p:nvSpPr>
        <p:spPr bwMode="auto">
          <a:xfrm>
            <a:off x="1187624" y="1145630"/>
            <a:ext cx="936613" cy="627186"/>
          </a:xfrm>
          <a:prstGeom prst="lightningBolt">
            <a:avLst/>
          </a:prstGeom>
          <a:solidFill>
            <a:srgbClr val="C7E31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6" name="Text Box 21"/>
          <p:cNvSpPr txBox="1">
            <a:spLocks noChangeArrowheads="1"/>
          </p:cNvSpPr>
          <p:nvPr/>
        </p:nvSpPr>
        <p:spPr bwMode="auto">
          <a:xfrm>
            <a:off x="1690936" y="1145630"/>
            <a:ext cx="34820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17" name="Text Box 22"/>
          <p:cNvSpPr txBox="1">
            <a:spLocks noChangeArrowheads="1"/>
          </p:cNvSpPr>
          <p:nvPr/>
        </p:nvSpPr>
        <p:spPr bwMode="auto">
          <a:xfrm>
            <a:off x="1187624" y="764704"/>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18" name="Text Box 23"/>
          <p:cNvSpPr txBox="1">
            <a:spLocks noChangeArrowheads="1"/>
          </p:cNvSpPr>
          <p:nvPr/>
        </p:nvSpPr>
        <p:spPr bwMode="auto">
          <a:xfrm>
            <a:off x="1843336" y="566192"/>
            <a:ext cx="53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19" name="Text Box 24"/>
          <p:cNvSpPr txBox="1">
            <a:spLocks noChangeArrowheads="1"/>
          </p:cNvSpPr>
          <p:nvPr/>
        </p:nvSpPr>
        <p:spPr bwMode="auto">
          <a:xfrm>
            <a:off x="2071936" y="2613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20" name="Text Box 25"/>
          <p:cNvSpPr txBox="1">
            <a:spLocks noChangeArrowheads="1"/>
          </p:cNvSpPr>
          <p:nvPr/>
        </p:nvSpPr>
        <p:spPr bwMode="auto">
          <a:xfrm>
            <a:off x="1386136" y="2613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21" name="Text Box 26"/>
          <p:cNvSpPr txBox="1">
            <a:spLocks noChangeArrowheads="1"/>
          </p:cNvSpPr>
          <p:nvPr/>
        </p:nvSpPr>
        <p:spPr bwMode="auto">
          <a:xfrm>
            <a:off x="776536" y="3375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a:solidFill>
                  <a:srgbClr val="FF0000"/>
                </a:solidFill>
              </a:rPr>
              <a:t>_</a:t>
            </a:r>
          </a:p>
        </p:txBody>
      </p:sp>
      <p:sp>
        <p:nvSpPr>
          <p:cNvPr id="22" name="Text Box 27"/>
          <p:cNvSpPr txBox="1">
            <a:spLocks noChangeArrowheads="1"/>
          </p:cNvSpPr>
          <p:nvPr/>
        </p:nvSpPr>
        <p:spPr bwMode="auto">
          <a:xfrm>
            <a:off x="1233736" y="566192"/>
            <a:ext cx="457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Times New Roman" pitchFamily="18" charset="0"/>
                <a:cs typeface="Arial" charset="0"/>
              </a:defRPr>
            </a:lvl1pPr>
            <a:lvl2pPr marL="742950" indent="-285750" eaLnBrk="0" hangingPunct="0">
              <a:defRPr kumimoji="1">
                <a:solidFill>
                  <a:schemeClr val="tx1"/>
                </a:solidFill>
                <a:latin typeface="Times New Roman" pitchFamily="18" charset="0"/>
                <a:cs typeface="Arial" charset="0"/>
              </a:defRPr>
            </a:lvl2pPr>
            <a:lvl3pPr marL="1143000" indent="-228600" eaLnBrk="0" hangingPunct="0">
              <a:defRPr kumimoji="1">
                <a:solidFill>
                  <a:schemeClr val="tx1"/>
                </a:solidFill>
                <a:latin typeface="Times New Roman" pitchFamily="18" charset="0"/>
                <a:cs typeface="Arial" charset="0"/>
              </a:defRPr>
            </a:lvl3pPr>
            <a:lvl4pPr marL="1600200" indent="-228600" eaLnBrk="0" hangingPunct="0">
              <a:defRPr kumimoji="1">
                <a:solidFill>
                  <a:schemeClr val="tx1"/>
                </a:solidFill>
                <a:latin typeface="Times New Roman" pitchFamily="18" charset="0"/>
                <a:cs typeface="Arial" charset="0"/>
              </a:defRPr>
            </a:lvl4pPr>
            <a:lvl5pPr marL="2057400" indent="-228600" eaLnBrk="0" hangingPunct="0">
              <a:defRPr kumimoji="1">
                <a:solidFill>
                  <a:schemeClr val="tx1"/>
                </a:solidFill>
                <a:latin typeface="Times New Roman" pitchFamily="18" charset="0"/>
                <a:cs typeface="Arial" charset="0"/>
              </a:defRPr>
            </a:lvl5pPr>
            <a:lvl6pPr marL="2514600" indent="-228600" eaLnBrk="0" fontAlgn="base" hangingPunct="0">
              <a:spcBef>
                <a:spcPct val="0"/>
              </a:spcBef>
              <a:spcAft>
                <a:spcPct val="0"/>
              </a:spcAft>
              <a:defRPr kumimoji="1">
                <a:solidFill>
                  <a:schemeClr val="tx1"/>
                </a:solidFill>
                <a:latin typeface="Times New Roman" pitchFamily="18" charset="0"/>
                <a:cs typeface="Arial" charset="0"/>
              </a:defRPr>
            </a:lvl6pPr>
            <a:lvl7pPr marL="2971800" indent="-228600" eaLnBrk="0" fontAlgn="base" hangingPunct="0">
              <a:spcBef>
                <a:spcPct val="0"/>
              </a:spcBef>
              <a:spcAft>
                <a:spcPct val="0"/>
              </a:spcAft>
              <a:defRPr kumimoji="1">
                <a:solidFill>
                  <a:schemeClr val="tx1"/>
                </a:solidFill>
                <a:latin typeface="Times New Roman" pitchFamily="18" charset="0"/>
                <a:cs typeface="Arial" charset="0"/>
              </a:defRPr>
            </a:lvl7pPr>
            <a:lvl8pPr marL="3429000" indent="-228600" eaLnBrk="0" fontAlgn="base" hangingPunct="0">
              <a:spcBef>
                <a:spcPct val="0"/>
              </a:spcBef>
              <a:spcAft>
                <a:spcPct val="0"/>
              </a:spcAft>
              <a:defRPr kumimoji="1">
                <a:solidFill>
                  <a:schemeClr val="tx1"/>
                </a:solidFill>
                <a:latin typeface="Times New Roman" pitchFamily="18" charset="0"/>
                <a:cs typeface="Arial" charset="0"/>
              </a:defRPr>
            </a:lvl8pPr>
            <a:lvl9pPr marL="3886200" indent="-228600" eaLnBrk="0" fontAlgn="base" hangingPunct="0">
              <a:spcBef>
                <a:spcPct val="0"/>
              </a:spcBef>
              <a:spcAft>
                <a:spcPct val="0"/>
              </a:spcAft>
              <a:defRPr kumimoji="1">
                <a:solidFill>
                  <a:schemeClr val="tx1"/>
                </a:solidFill>
                <a:latin typeface="Times New Roman" pitchFamily="18" charset="0"/>
                <a:cs typeface="Arial" charset="0"/>
              </a:defRPr>
            </a:lvl9pPr>
          </a:lstStyle>
          <a:p>
            <a:pPr eaLnBrk="1" hangingPunct="1">
              <a:spcBef>
                <a:spcPct val="50000"/>
              </a:spcBef>
            </a:pPr>
            <a:r>
              <a:rPr lang="tr-TR" sz="3200" b="1" dirty="0">
                <a:solidFill>
                  <a:srgbClr val="FF0000"/>
                </a:solidFill>
              </a:rPr>
              <a:t>_</a:t>
            </a:r>
          </a:p>
        </p:txBody>
      </p:sp>
      <p:sp>
        <p:nvSpPr>
          <p:cNvPr id="23" name="Dikdörtgen 22"/>
          <p:cNvSpPr>
            <a:spLocks noChangeArrowheads="1"/>
          </p:cNvSpPr>
          <p:nvPr/>
        </p:nvSpPr>
        <p:spPr bwMode="auto">
          <a:xfrm>
            <a:off x="4872494" y="2204864"/>
            <a:ext cx="394797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sz="2400" dirty="0">
                <a:latin typeface="Arial" charset="0"/>
              </a:rPr>
              <a:t>Yıldırımdan korunmak için binanın yüksek yerine iletken telle toprağa bağlanarak binalarımızı koruruz. Buna </a:t>
            </a:r>
            <a:r>
              <a:rPr lang="tr-TR" sz="2400" dirty="0">
                <a:solidFill>
                  <a:srgbClr val="FF0000"/>
                </a:solidFill>
                <a:latin typeface="Arial" charset="0"/>
              </a:rPr>
              <a:t>paratoner</a:t>
            </a:r>
            <a:r>
              <a:rPr lang="tr-TR" sz="2400" dirty="0">
                <a:latin typeface="Arial" charset="0"/>
              </a:rPr>
              <a:t> veya yıldırım savar denir.</a:t>
            </a:r>
            <a:endParaRPr lang="tr-TR" sz="2400" dirty="0"/>
          </a:p>
        </p:txBody>
      </p:sp>
    </p:spTree>
    <p:extLst>
      <p:ext uri="{BB962C8B-B14F-4D97-AF65-F5344CB8AC3E}">
        <p14:creationId xmlns:p14="http://schemas.microsoft.com/office/powerpoint/2010/main" val="148044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repeatCount="indefinite" fill="hold" grpId="0" nodeType="clickEffect">
                                  <p:stCondLst>
                                    <p:cond delay="0"/>
                                  </p:stCondLst>
                                  <p:childTnLst>
                                    <p:set>
                                      <p:cBhvr>
                                        <p:cTn id="6" dur="1000">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explode.wav"/>
                                        </p:tgtEl>
                                      </p:cMediaNode>
                                    </p:audio>
                                  </p:subTnLst>
                                </p:cTn>
                              </p:par>
                              <p:par>
                                <p:cTn id="7" presetID="11" presetClass="entr" presetSubtype="0" repeatCount="indefinite" fill="hold" grpId="0" nodeType="withEffect">
                                  <p:stCondLst>
                                    <p:cond delay="0"/>
                                  </p:stCondLst>
                                  <p:childTnLst>
                                    <p:set>
                                      <p:cBhvr>
                                        <p:cTn id="8" dur="1000">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7"/>
                                            </p:cond>
                                          </p:stCondLst>
                                          <p:endCondLst>
                                            <p:cond evt="onStopAudio" delay="0">
                                              <p:tgtEl>
                                                <p:sldTgt/>
                                              </p:tgtEl>
                                            </p:cond>
                                          </p:endCondLst>
                                        </p:cTn>
                                        <p:tgtEl>
                                          <p:sndTgt r:embed="rId3" name="explode.wav"/>
                                        </p:tgtEl>
                                      </p:cMediaNode>
                                    </p:audio>
                                  </p:subTnLst>
                                </p:cTn>
                              </p:par>
                              <p:par>
                                <p:cTn id="9" presetID="11" presetClass="entr" presetSubtype="0" repeatCount="indefinite" fill="hold" grpId="0" nodeType="withEffect">
                                  <p:stCondLst>
                                    <p:cond delay="0"/>
                                  </p:stCondLst>
                                  <p:childTnLst>
                                    <p:set>
                                      <p:cBhvr>
                                        <p:cTn id="10" dur="1000">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explode.wav"/>
                                        </p:tgtEl>
                                      </p:cMediaNode>
                                    </p:audio>
                                  </p:sub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1" presetClass="entr" presetSubtype="0" repeatCount="indefinite" fill="hold" grpId="0" nodeType="clickEffect">
                                  <p:stCondLst>
                                    <p:cond delay="0"/>
                                  </p:stCondLst>
                                  <p:childTnLst>
                                    <p:set>
                                      <p:cBhvr>
                                        <p:cTn id="17" dur="1000">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3" name="explode.wav"/>
                                        </p:tgtEl>
                                      </p:cMediaNode>
                                    </p:audio>
                                  </p:subTnLst>
                                </p:cTn>
                              </p:par>
                              <p:par>
                                <p:cTn id="18" presetID="11" presetClass="entr" presetSubtype="0" repeatCount="indefinite" fill="hold" grpId="0" nodeType="withEffect">
                                  <p:stCondLst>
                                    <p:cond delay="0"/>
                                  </p:stCondLst>
                                  <p:childTnLst>
                                    <p:set>
                                      <p:cBhvr>
                                        <p:cTn id="19" dur="1000">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explode.wav"/>
                                        </p:tgtEl>
                                      </p:cMediaNode>
                                    </p:audio>
                                  </p:subTnLst>
                                </p:cTn>
                              </p:par>
                              <p:par>
                                <p:cTn id="20" presetID="11" presetClass="entr" presetSubtype="0" repeatCount="indefinite" fill="hold" grpId="0" nodeType="withEffect">
                                  <p:stCondLst>
                                    <p:cond delay="0"/>
                                  </p:stCondLst>
                                  <p:childTnLst>
                                    <p:set>
                                      <p:cBhvr>
                                        <p:cTn id="21" dur="1000">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3" name="explode.wav"/>
                                        </p:tgtEl>
                                      </p:cMediaNode>
                                    </p:audio>
                                  </p:sub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P spid="8" grpId="0"/>
      <p:bldP spid="15" grpId="0" animBg="1"/>
      <p:bldP spid="16" grpId="0"/>
      <p:bldP spid="17"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5634876" cy="523220"/>
          </a:xfrm>
          <a:prstGeom prst="rect">
            <a:avLst/>
          </a:prstGeom>
        </p:spPr>
        <p:txBody>
          <a:bodyPr wrap="none">
            <a:spAutoFit/>
          </a:bodyPr>
          <a:lstStyle/>
          <a:p>
            <a:r>
              <a:rPr lang="tr-TR" sz="2800" b="1" dirty="0">
                <a:solidFill>
                  <a:srgbClr val="2680FF"/>
                </a:solidFill>
                <a:latin typeface="OpenSans-Bold"/>
              </a:rPr>
              <a:t>Ampul Parlaklığı ve İletken İlişki</a:t>
            </a:r>
            <a:endParaRPr lang="tr-TR" sz="28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3" y="688388"/>
            <a:ext cx="3000375"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Belirtme Çizgisi 3"/>
          <p:cNvSpPr/>
          <p:nvPr/>
        </p:nvSpPr>
        <p:spPr>
          <a:xfrm>
            <a:off x="3128995" y="683775"/>
            <a:ext cx="5907501" cy="1012420"/>
          </a:xfrm>
          <a:prstGeom prst="wedgeRectCallout">
            <a:avLst>
              <a:gd name="adj1" fmla="val -69575"/>
              <a:gd name="adj2" fmla="val 65680"/>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2000" dirty="0"/>
              <a:t>Genellikle elektrik kabloların iletken kısmı, bakır metalinden yapılıyor. Neden başka </a:t>
            </a:r>
            <a:r>
              <a:rPr lang="tr-TR" sz="2000" dirty="0" smtClean="0"/>
              <a:t>bir iletken </a:t>
            </a:r>
            <a:r>
              <a:rPr lang="tr-TR" sz="2000" dirty="0"/>
              <a:t>kullanılmıyor?</a:t>
            </a:r>
          </a:p>
        </p:txBody>
      </p:sp>
      <p:sp>
        <p:nvSpPr>
          <p:cNvPr id="3" name="Dikdörtgen 2"/>
          <p:cNvSpPr/>
          <p:nvPr/>
        </p:nvSpPr>
        <p:spPr>
          <a:xfrm>
            <a:off x="2951312" y="1772816"/>
            <a:ext cx="6192688" cy="4893647"/>
          </a:xfrm>
          <a:prstGeom prst="rect">
            <a:avLst/>
          </a:prstGeom>
        </p:spPr>
        <p:txBody>
          <a:bodyPr wrap="square">
            <a:spAutoFit/>
          </a:bodyPr>
          <a:lstStyle/>
          <a:p>
            <a:r>
              <a:rPr lang="tr-TR" sz="2400" dirty="0"/>
              <a:t>Genellikle elektrik kabloların iletken kısmı bakır metalinden yapılıyor. Neden </a:t>
            </a:r>
            <a:r>
              <a:rPr lang="tr-TR" sz="2400" dirty="0" smtClean="0"/>
              <a:t>başka bir </a:t>
            </a:r>
            <a:r>
              <a:rPr lang="tr-TR" sz="2400" dirty="0"/>
              <a:t>metal kullanılmıyor olabilir? Kabloların içindeki iletkenlerin genellikler </a:t>
            </a:r>
            <a:r>
              <a:rPr lang="tr-TR" sz="2400" dirty="0" smtClean="0"/>
              <a:t>bakırdan yapıldığını </a:t>
            </a:r>
            <a:r>
              <a:rPr lang="tr-TR" sz="2400" dirty="0"/>
              <a:t>öğrenmiştiniz. Bakır yerine başka bir iletken maddeden yapılmış </a:t>
            </a:r>
            <a:r>
              <a:rPr lang="tr-TR" sz="2400" dirty="0" smtClean="0"/>
              <a:t>kablolar kullanılsa </a:t>
            </a:r>
            <a:r>
              <a:rPr lang="tr-TR" sz="2400" dirty="0"/>
              <a:t>ne olur? İletken kablonun kalınlık, uzunluk gibi özellikleri değiştirilse </a:t>
            </a:r>
            <a:r>
              <a:rPr lang="tr-TR" sz="2400" dirty="0" smtClean="0"/>
              <a:t>elektrik iletiminde </a:t>
            </a:r>
            <a:r>
              <a:rPr lang="tr-TR" sz="2400" dirty="0"/>
              <a:t>nasıl bir farklılık gözlemlenebilir? Elektrik iletiminin, iletkenin </a:t>
            </a:r>
            <a:r>
              <a:rPr lang="tr-TR" sz="2400" dirty="0" smtClean="0"/>
              <a:t>hangi özelliklerinin </a:t>
            </a:r>
            <a:r>
              <a:rPr lang="tr-TR" sz="2400" dirty="0"/>
              <a:t>değiştirebileceğini tahmin edebilir misiniz? Bir deney yaparak iletkenin</a:t>
            </a:r>
          </a:p>
          <a:p>
            <a:r>
              <a:rPr lang="tr-TR" sz="2400" dirty="0"/>
              <a:t>özelliklerinin elektrik iletimini nasıl etkilediğini </a:t>
            </a:r>
            <a:r>
              <a:rPr lang="tr-TR" sz="2400" dirty="0" smtClean="0"/>
              <a:t>fark edeceksiniz.</a:t>
            </a:r>
            <a:endParaRPr lang="tr-TR" sz="2400" dirty="0"/>
          </a:p>
        </p:txBody>
      </p:sp>
    </p:spTree>
    <p:extLst>
      <p:ext uri="{BB962C8B-B14F-4D97-AF65-F5344CB8AC3E}">
        <p14:creationId xmlns:p14="http://schemas.microsoft.com/office/powerpoint/2010/main" val="25227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523220"/>
          </a:xfrm>
          <a:prstGeom prst="rect">
            <a:avLst/>
          </a:prstGeom>
          <a:solidFill>
            <a:schemeClr val="tx2">
              <a:lumMod val="60000"/>
              <a:lumOff val="40000"/>
            </a:schemeClr>
          </a:solidFill>
        </p:spPr>
        <p:txBody>
          <a:bodyPr wrap="square">
            <a:spAutoFit/>
          </a:bodyPr>
          <a:lstStyle/>
          <a:p>
            <a:r>
              <a:rPr lang="tr-TR" sz="2800" b="1" dirty="0">
                <a:solidFill>
                  <a:srgbClr val="FFFFFF"/>
                </a:solidFill>
                <a:latin typeface="OpenSans-Bold"/>
              </a:rPr>
              <a:t>DENEY / Bir iletkenin Direnci</a:t>
            </a:r>
            <a:endParaRPr lang="tr-TR" sz="2800" dirty="0"/>
          </a:p>
        </p:txBody>
      </p:sp>
      <p:sp>
        <p:nvSpPr>
          <p:cNvPr id="3" name="Dikdörtgen 2"/>
          <p:cNvSpPr/>
          <p:nvPr/>
        </p:nvSpPr>
        <p:spPr>
          <a:xfrm>
            <a:off x="136371" y="648230"/>
            <a:ext cx="4572000" cy="1446550"/>
          </a:xfrm>
          <a:prstGeom prst="rect">
            <a:avLst/>
          </a:prstGeom>
        </p:spPr>
        <p:txBody>
          <a:bodyPr>
            <a:spAutoFit/>
          </a:bodyPr>
          <a:lstStyle/>
          <a:p>
            <a:r>
              <a:rPr lang="tr-TR" sz="2800" b="1" dirty="0">
                <a:solidFill>
                  <a:srgbClr val="000000"/>
                </a:solidFill>
                <a:latin typeface="mHelvetica-Bold"/>
              </a:rPr>
              <a:t>Nasıl Yapalım?</a:t>
            </a:r>
          </a:p>
          <a:p>
            <a:r>
              <a:rPr lang="tr-TR" sz="3600" dirty="0">
                <a:solidFill>
                  <a:srgbClr val="FF0000"/>
                </a:solidFill>
                <a:latin typeface="mHelvetica"/>
              </a:rPr>
              <a:t>• </a:t>
            </a:r>
            <a:r>
              <a:rPr lang="tr-TR" sz="2400" dirty="0">
                <a:solidFill>
                  <a:srgbClr val="000000"/>
                </a:solidFill>
                <a:latin typeface="mHelvetica"/>
              </a:rPr>
              <a:t>Test uçları olan basit bir elektrik  </a:t>
            </a:r>
            <a:r>
              <a:rPr lang="tr-TR" sz="2400" dirty="0" smtClean="0">
                <a:solidFill>
                  <a:srgbClr val="000000"/>
                </a:solidFill>
                <a:latin typeface="mHelvetica"/>
              </a:rPr>
              <a:t>dev</a:t>
            </a:r>
            <a:r>
              <a:rPr lang="tr-TR" sz="2400" dirty="0" smtClean="0">
                <a:latin typeface="mHelvetica"/>
              </a:rPr>
              <a:t>resi </a:t>
            </a:r>
            <a:r>
              <a:rPr lang="tr-TR" sz="2400" dirty="0">
                <a:latin typeface="mHelvetica"/>
              </a:rPr>
              <a:t>kurunuz</a:t>
            </a:r>
            <a:r>
              <a:rPr lang="tr-TR" dirty="0">
                <a:latin typeface="mHelvetica"/>
              </a:rPr>
              <a:t>.</a:t>
            </a:r>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07904" y="934317"/>
            <a:ext cx="2166212" cy="1808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6156176" y="676753"/>
            <a:ext cx="2808312" cy="461665"/>
          </a:xfrm>
          <a:prstGeom prst="rect">
            <a:avLst/>
          </a:prstGeom>
          <a:solidFill>
            <a:srgbClr val="FF0000"/>
          </a:solidFill>
        </p:spPr>
        <p:txBody>
          <a:bodyPr wrap="square">
            <a:spAutoFit/>
          </a:bodyPr>
          <a:lstStyle/>
          <a:p>
            <a:r>
              <a:rPr lang="tr-TR" sz="2400" b="1" dirty="0">
                <a:solidFill>
                  <a:srgbClr val="FFFFFF"/>
                </a:solidFill>
                <a:latin typeface="OpenSans-Bold"/>
              </a:rPr>
              <a:t>Araç ve Gereç</a:t>
            </a:r>
            <a:endParaRPr lang="tr-TR" sz="2400" dirty="0"/>
          </a:p>
        </p:txBody>
      </p:sp>
      <p:sp>
        <p:nvSpPr>
          <p:cNvPr id="5" name="Dikdörtgen 4"/>
          <p:cNvSpPr/>
          <p:nvPr/>
        </p:nvSpPr>
        <p:spPr>
          <a:xfrm>
            <a:off x="6156176" y="1138418"/>
            <a:ext cx="2987824" cy="3816429"/>
          </a:xfrm>
          <a:prstGeom prst="rect">
            <a:avLst/>
          </a:prstGeom>
        </p:spPr>
        <p:txBody>
          <a:bodyPr wrap="square">
            <a:spAutoFit/>
          </a:bodyPr>
          <a:lstStyle/>
          <a:p>
            <a:r>
              <a:rPr lang="tr-TR" sz="2200" dirty="0"/>
              <a:t>• Aynı dik kesit alanına</a:t>
            </a:r>
          </a:p>
          <a:p>
            <a:r>
              <a:rPr lang="tr-TR" sz="2200" dirty="0"/>
              <a:t>sahip farklı uzunlukta </a:t>
            </a:r>
            <a:r>
              <a:rPr lang="tr-TR" sz="2200" dirty="0" smtClean="0"/>
              <a:t>bakır teller </a:t>
            </a:r>
            <a:r>
              <a:rPr lang="tr-TR" sz="2200" dirty="0"/>
              <a:t>(25 cm, 50 cm, 75 cm)</a:t>
            </a:r>
          </a:p>
          <a:p>
            <a:r>
              <a:rPr lang="tr-TR" sz="2200" dirty="0"/>
              <a:t>• Farklı dik kesit alanına</a:t>
            </a:r>
          </a:p>
          <a:p>
            <a:r>
              <a:rPr lang="tr-TR" sz="2200" dirty="0"/>
              <a:t>sahip 50 cm boyunda üç</a:t>
            </a:r>
          </a:p>
          <a:p>
            <a:r>
              <a:rPr lang="tr-TR" sz="2200" dirty="0"/>
              <a:t>adet bakır tel</a:t>
            </a:r>
          </a:p>
          <a:p>
            <a:r>
              <a:rPr lang="tr-TR" sz="2200" dirty="0"/>
              <a:t>• Aynı uzunluk ve dik </a:t>
            </a:r>
            <a:r>
              <a:rPr lang="tr-TR" sz="2200" dirty="0" smtClean="0"/>
              <a:t>kesit alanında </a:t>
            </a:r>
            <a:r>
              <a:rPr lang="tr-TR" sz="2200" dirty="0"/>
              <a:t>bakır, </a:t>
            </a:r>
            <a:r>
              <a:rPr lang="tr-TR" sz="2200" dirty="0" smtClean="0"/>
              <a:t>alüminyum ve </a:t>
            </a:r>
            <a:r>
              <a:rPr lang="tr-TR" sz="2200" dirty="0"/>
              <a:t>demir teller</a:t>
            </a:r>
          </a:p>
        </p:txBody>
      </p:sp>
      <p:sp>
        <p:nvSpPr>
          <p:cNvPr id="6" name="Dikdörtgen 5"/>
          <p:cNvSpPr/>
          <p:nvPr/>
        </p:nvSpPr>
        <p:spPr>
          <a:xfrm>
            <a:off x="164348" y="3339021"/>
            <a:ext cx="5991827" cy="1938992"/>
          </a:xfrm>
          <a:prstGeom prst="rect">
            <a:avLst/>
          </a:prstGeom>
        </p:spPr>
        <p:txBody>
          <a:bodyPr wrap="square">
            <a:spAutoFit/>
          </a:bodyPr>
          <a:lstStyle/>
          <a:p>
            <a:r>
              <a:rPr lang="tr-TR" sz="2400" dirty="0" smtClean="0">
                <a:solidFill>
                  <a:srgbClr val="000000"/>
                </a:solidFill>
                <a:latin typeface="mHelvetica"/>
              </a:rPr>
              <a:t>50 </a:t>
            </a:r>
            <a:r>
              <a:rPr lang="tr-TR" sz="2400" dirty="0">
                <a:solidFill>
                  <a:srgbClr val="000000"/>
                </a:solidFill>
                <a:latin typeface="mHelvetica"/>
              </a:rPr>
              <a:t>cm ve 75 cm </a:t>
            </a:r>
            <a:r>
              <a:rPr lang="tr-TR" sz="2400" dirty="0" smtClean="0">
                <a:solidFill>
                  <a:srgbClr val="000000"/>
                </a:solidFill>
                <a:latin typeface="mHelvetica"/>
              </a:rPr>
              <a:t>uzunluklarındaki bakır </a:t>
            </a:r>
            <a:r>
              <a:rPr lang="tr-TR" sz="2400" dirty="0">
                <a:solidFill>
                  <a:srgbClr val="000000"/>
                </a:solidFill>
                <a:latin typeface="mHelvetica"/>
              </a:rPr>
              <a:t>telleri test ucuna </a:t>
            </a:r>
            <a:r>
              <a:rPr lang="tr-TR" sz="2400" dirty="0" smtClean="0">
                <a:solidFill>
                  <a:srgbClr val="000000"/>
                </a:solidFill>
                <a:latin typeface="mHelvetica"/>
              </a:rPr>
              <a:t>yerleştirerek </a:t>
            </a:r>
            <a:r>
              <a:rPr lang="tr-TR" sz="2400" dirty="0" err="1" smtClean="0">
                <a:solidFill>
                  <a:srgbClr val="000000"/>
                </a:solidFill>
                <a:latin typeface="mHelvetica"/>
              </a:rPr>
              <a:t>ampülün</a:t>
            </a:r>
            <a:r>
              <a:rPr lang="tr-TR" sz="2400" dirty="0" smtClean="0">
                <a:solidFill>
                  <a:srgbClr val="000000"/>
                </a:solidFill>
                <a:latin typeface="mHelvetica"/>
              </a:rPr>
              <a:t> </a:t>
            </a:r>
            <a:r>
              <a:rPr lang="tr-TR" sz="2400" dirty="0">
                <a:solidFill>
                  <a:srgbClr val="000000"/>
                </a:solidFill>
                <a:latin typeface="mHelvetica"/>
              </a:rPr>
              <a:t>parlaklığını gözleyiniz. Gözleminizi az, orta, </a:t>
            </a:r>
            <a:r>
              <a:rPr lang="tr-TR" sz="2400" dirty="0" smtClean="0">
                <a:solidFill>
                  <a:srgbClr val="000000"/>
                </a:solidFill>
                <a:latin typeface="mHelvetica"/>
              </a:rPr>
              <a:t>çok parlak </a:t>
            </a:r>
            <a:r>
              <a:rPr lang="tr-TR" sz="2400" dirty="0">
                <a:solidFill>
                  <a:srgbClr val="000000"/>
                </a:solidFill>
                <a:latin typeface="mHelvetica"/>
              </a:rPr>
              <a:t>şeklinde derecelendirerek tabloya yazınız.</a:t>
            </a:r>
            <a:endParaRPr lang="tr-TR" sz="2400" dirty="0"/>
          </a:p>
        </p:txBody>
      </p:sp>
      <p:sp>
        <p:nvSpPr>
          <p:cNvPr id="7" name="Dikdörtgen 6"/>
          <p:cNvSpPr/>
          <p:nvPr/>
        </p:nvSpPr>
        <p:spPr>
          <a:xfrm>
            <a:off x="83043" y="2215635"/>
            <a:ext cx="5425061" cy="1015663"/>
          </a:xfrm>
          <a:prstGeom prst="rect">
            <a:avLst/>
          </a:prstGeom>
        </p:spPr>
        <p:txBody>
          <a:bodyPr wrap="square">
            <a:spAutoFit/>
          </a:bodyPr>
          <a:lstStyle/>
          <a:p>
            <a:pPr lvl="0"/>
            <a:r>
              <a:rPr lang="tr-TR" sz="2400" b="1" dirty="0">
                <a:solidFill>
                  <a:srgbClr val="000000"/>
                </a:solidFill>
                <a:latin typeface="mHelvetica-Bold"/>
              </a:rPr>
              <a:t>I. Düzenek</a:t>
            </a:r>
          </a:p>
          <a:p>
            <a:pPr lvl="0"/>
            <a:r>
              <a:rPr lang="fi-FI" sz="3600" dirty="0">
                <a:solidFill>
                  <a:srgbClr val="FF0000"/>
                </a:solidFill>
                <a:latin typeface="mHelvetica"/>
              </a:rPr>
              <a:t>• </a:t>
            </a:r>
            <a:r>
              <a:rPr lang="fi-FI" sz="2400" dirty="0">
                <a:solidFill>
                  <a:srgbClr val="000000"/>
                </a:solidFill>
                <a:latin typeface="mHelvetica"/>
              </a:rPr>
              <a:t>Aynı dik kesit alanına sahip 25 cm</a:t>
            </a:r>
            <a:r>
              <a:rPr lang="fi-FI" dirty="0">
                <a:solidFill>
                  <a:srgbClr val="000000"/>
                </a:solidFill>
                <a:latin typeface="mHelvetica"/>
              </a:rPr>
              <a:t>,</a:t>
            </a:r>
          </a:p>
        </p:txBody>
      </p:sp>
    </p:spTree>
    <p:extLst>
      <p:ext uri="{BB962C8B-B14F-4D97-AF65-F5344CB8AC3E}">
        <p14:creationId xmlns:p14="http://schemas.microsoft.com/office/powerpoint/2010/main" val="23805407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164" y="5157192"/>
            <a:ext cx="8407400"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483768" y="5916017"/>
            <a:ext cx="1800365" cy="523220"/>
          </a:xfrm>
          <a:prstGeom prst="rect">
            <a:avLst/>
          </a:prstGeom>
        </p:spPr>
        <p:txBody>
          <a:bodyPr wrap="none">
            <a:spAutoFit/>
          </a:bodyPr>
          <a:lstStyle/>
          <a:p>
            <a:r>
              <a:rPr lang="tr-TR" sz="2800" b="1" dirty="0">
                <a:solidFill>
                  <a:srgbClr val="FF0000"/>
                </a:solidFill>
              </a:rPr>
              <a:t>çok parlak </a:t>
            </a:r>
          </a:p>
        </p:txBody>
      </p:sp>
      <p:sp>
        <p:nvSpPr>
          <p:cNvPr id="4" name="Dikdörtgen 3"/>
          <p:cNvSpPr/>
          <p:nvPr/>
        </p:nvSpPr>
        <p:spPr>
          <a:xfrm>
            <a:off x="4683043" y="5887031"/>
            <a:ext cx="1285929" cy="523220"/>
          </a:xfrm>
          <a:prstGeom prst="rect">
            <a:avLst/>
          </a:prstGeom>
        </p:spPr>
        <p:txBody>
          <a:bodyPr wrap="none">
            <a:spAutoFit/>
          </a:bodyPr>
          <a:lstStyle/>
          <a:p>
            <a:r>
              <a:rPr lang="tr-TR" sz="2800" b="1" dirty="0">
                <a:solidFill>
                  <a:srgbClr val="FF0000"/>
                </a:solidFill>
              </a:rPr>
              <a:t> </a:t>
            </a:r>
            <a:r>
              <a:rPr lang="tr-TR" sz="2800" b="1" dirty="0" smtClean="0">
                <a:solidFill>
                  <a:srgbClr val="FF0000"/>
                </a:solidFill>
              </a:rPr>
              <a:t>parlak </a:t>
            </a:r>
            <a:endParaRPr lang="tr-TR" sz="2800" b="1" dirty="0">
              <a:solidFill>
                <a:srgbClr val="FF0000"/>
              </a:solidFill>
            </a:endParaRPr>
          </a:p>
        </p:txBody>
      </p:sp>
      <p:sp>
        <p:nvSpPr>
          <p:cNvPr id="5" name="Dikdörtgen 4"/>
          <p:cNvSpPr/>
          <p:nvPr/>
        </p:nvSpPr>
        <p:spPr>
          <a:xfrm>
            <a:off x="6588224" y="5916017"/>
            <a:ext cx="1770036" cy="523220"/>
          </a:xfrm>
          <a:prstGeom prst="rect">
            <a:avLst/>
          </a:prstGeom>
        </p:spPr>
        <p:txBody>
          <a:bodyPr wrap="none">
            <a:spAutoFit/>
          </a:bodyPr>
          <a:lstStyle/>
          <a:p>
            <a:r>
              <a:rPr lang="tr-TR" sz="2800" b="1" dirty="0">
                <a:solidFill>
                  <a:srgbClr val="FF0000"/>
                </a:solidFill>
              </a:rPr>
              <a:t> </a:t>
            </a:r>
            <a:r>
              <a:rPr lang="tr-TR" sz="2800" b="1" dirty="0" smtClean="0">
                <a:solidFill>
                  <a:srgbClr val="FF0000"/>
                </a:solidFill>
              </a:rPr>
              <a:t>az  </a:t>
            </a:r>
            <a:r>
              <a:rPr lang="tr-TR" sz="2800" b="1" dirty="0">
                <a:solidFill>
                  <a:srgbClr val="FF0000"/>
                </a:solidFill>
              </a:rPr>
              <a:t>parlak </a:t>
            </a:r>
          </a:p>
        </p:txBody>
      </p:sp>
    </p:spTree>
    <p:controls>
      <mc:AlternateContent xmlns:mc="http://schemas.openxmlformats.org/markup-compatibility/2006">
        <mc:Choice xmlns:v="urn:schemas-microsoft-com:vml" Requires="v">
          <p:control spid="13328" name="ShockwaveFlash1" r:id="rId2" imgW="7417085" imgH="4679905"/>
        </mc:Choice>
        <mc:Fallback>
          <p:control name="ShockwaveFlash1" r:id="rId2" imgW="7417085" imgH="4679905">
            <p:pic>
              <p:nvPicPr>
                <p:cNvPr id="0" name="ShockwaveFlash1"/>
                <p:cNvPicPr preferRelativeResize="0">
                  <a:picLocks noChangeArrowheads="1" noChangeShapeType="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755650" y="188913"/>
                  <a:ext cx="7416800" cy="4679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5846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1518" name="ShockwaveFlash1" r:id="rId2" imgW="6625066" imgH="5833466"/>
        </mc:Choice>
        <mc:Fallback>
          <p:control name="ShockwaveFlash1" r:id="rId2" imgW="6625066" imgH="5833466">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187450" y="0"/>
                  <a:ext cx="6624638" cy="58340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323185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856984" cy="2123658"/>
          </a:xfrm>
          <a:prstGeom prst="rect">
            <a:avLst/>
          </a:prstGeom>
        </p:spPr>
        <p:txBody>
          <a:bodyPr wrap="square">
            <a:spAutoFit/>
          </a:bodyPr>
          <a:lstStyle/>
          <a:p>
            <a:r>
              <a:rPr lang="tr-TR" sz="2400" b="1" dirty="0">
                <a:solidFill>
                  <a:srgbClr val="000000"/>
                </a:solidFill>
                <a:latin typeface="mHelvetica-Bold"/>
              </a:rPr>
              <a:t>II. Düzenek</a:t>
            </a:r>
          </a:p>
          <a:p>
            <a:r>
              <a:rPr lang="tr-TR" sz="3600" dirty="0">
                <a:solidFill>
                  <a:srgbClr val="FF0000"/>
                </a:solidFill>
                <a:latin typeface="mHelvetica"/>
              </a:rPr>
              <a:t>• </a:t>
            </a:r>
            <a:r>
              <a:rPr lang="tr-TR" sz="2400" dirty="0">
                <a:solidFill>
                  <a:srgbClr val="000000"/>
                </a:solidFill>
                <a:latin typeface="mHelvetica"/>
              </a:rPr>
              <a:t>50 cm </a:t>
            </a:r>
            <a:r>
              <a:rPr lang="tr-TR" sz="2400" dirty="0" smtClean="0">
                <a:solidFill>
                  <a:srgbClr val="000000"/>
                </a:solidFill>
                <a:latin typeface="mHelvetica"/>
              </a:rPr>
              <a:t>uzunluğunda </a:t>
            </a:r>
            <a:r>
              <a:rPr lang="tr-TR" sz="2400" dirty="0">
                <a:solidFill>
                  <a:srgbClr val="000000"/>
                </a:solidFill>
                <a:latin typeface="mHelvetica"/>
              </a:rPr>
              <a:t>ve farklı dik kesiti alanlarındaki bakır telleri test ucuna yerleştirerek </a:t>
            </a:r>
            <a:r>
              <a:rPr lang="tr-TR" sz="2400" dirty="0" err="1" smtClean="0">
                <a:solidFill>
                  <a:srgbClr val="000000"/>
                </a:solidFill>
                <a:latin typeface="mHelvetica"/>
              </a:rPr>
              <a:t>ampülün</a:t>
            </a:r>
            <a:r>
              <a:rPr lang="tr-TR" sz="2400" dirty="0" smtClean="0">
                <a:solidFill>
                  <a:srgbClr val="000000"/>
                </a:solidFill>
                <a:latin typeface="mHelvetica"/>
              </a:rPr>
              <a:t> parlaklığını </a:t>
            </a:r>
            <a:r>
              <a:rPr lang="tr-TR" sz="2400" dirty="0">
                <a:solidFill>
                  <a:srgbClr val="000000"/>
                </a:solidFill>
                <a:latin typeface="mHelvetica"/>
              </a:rPr>
              <a:t>gözleyiniz. Gözleminizi az, orta, çok parlak şeklinde derecelendirerek </a:t>
            </a:r>
            <a:r>
              <a:rPr lang="tr-TR" sz="2400" dirty="0" smtClean="0">
                <a:solidFill>
                  <a:srgbClr val="000000"/>
                </a:solidFill>
                <a:latin typeface="mHelvetica"/>
              </a:rPr>
              <a:t>tabloya yazınız</a:t>
            </a:r>
            <a:r>
              <a:rPr lang="tr-TR" sz="2400" dirty="0">
                <a:solidFill>
                  <a:srgbClr val="000000"/>
                </a:solidFill>
                <a:latin typeface="mHelvetica"/>
              </a:rPr>
              <a:t>.</a:t>
            </a:r>
            <a:endParaRPr lang="tr-TR" sz="2400"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15816" y="2312298"/>
            <a:ext cx="2905736"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75966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853" y="5309118"/>
            <a:ext cx="8856984" cy="1569660"/>
          </a:xfrm>
          <a:prstGeom prst="rect">
            <a:avLst/>
          </a:prstGeom>
        </p:spPr>
        <p:txBody>
          <a:bodyPr wrap="square">
            <a:spAutoFit/>
          </a:bodyPr>
          <a:lstStyle/>
          <a:p>
            <a:r>
              <a:rPr lang="tr-TR" sz="2400" dirty="0"/>
              <a:t>Elektrikli aletlerin çalışabilmesi için öncelikle elektrik enerjisi kaynağı gerekmektedir. Elektrik </a:t>
            </a:r>
            <a:r>
              <a:rPr lang="tr-TR" sz="2400" dirty="0" smtClean="0"/>
              <a:t>enerjisi, akü</a:t>
            </a:r>
            <a:r>
              <a:rPr lang="tr-TR" sz="2400" dirty="0"/>
              <a:t>, batarya ya da pil ile üretilebilir. Günlük hayatta, çoğunlukla şehir cereyanı kaynak olarak </a:t>
            </a:r>
            <a:r>
              <a:rPr lang="tr-TR" sz="2400" dirty="0" smtClean="0"/>
              <a:t>kullanılır. Şehir </a:t>
            </a:r>
            <a:r>
              <a:rPr lang="tr-TR" sz="2400" dirty="0"/>
              <a:t>cereyanının üretildiği tesislere, </a:t>
            </a:r>
            <a:r>
              <a:rPr lang="tr-TR" sz="2400" b="1" dirty="0"/>
              <a:t>elektrik santrali </a:t>
            </a:r>
            <a:r>
              <a:rPr lang="tr-TR" sz="2400" dirty="0"/>
              <a:t>denilir.</a:t>
            </a:r>
          </a:p>
        </p:txBody>
      </p:sp>
    </p:spTree>
    <p:controls>
      <mc:AlternateContent xmlns:mc="http://schemas.openxmlformats.org/markup-compatibility/2006">
        <mc:Choice xmlns:v="urn:schemas-microsoft-com:vml" Requires="v">
          <p:control spid="3093" name="ShockwaveFlash1" r:id="rId2" imgW="7849696" imgH="5300847"/>
        </mc:Choice>
        <mc:Fallback>
          <p:control name="ShockwaveFlash1" r:id="rId2" imgW="7849696" imgH="5300847">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755650" y="0"/>
                  <a:ext cx="7848600" cy="53006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303938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6192" y="4941168"/>
            <a:ext cx="8660253" cy="172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411760" y="5930116"/>
            <a:ext cx="1770036" cy="523220"/>
          </a:xfrm>
          <a:prstGeom prst="rect">
            <a:avLst/>
          </a:prstGeom>
        </p:spPr>
        <p:txBody>
          <a:bodyPr wrap="none">
            <a:spAutoFit/>
          </a:bodyPr>
          <a:lstStyle/>
          <a:p>
            <a:r>
              <a:rPr lang="tr-TR" sz="2800" b="1" dirty="0">
                <a:solidFill>
                  <a:srgbClr val="FF0000"/>
                </a:solidFill>
              </a:rPr>
              <a:t> </a:t>
            </a:r>
            <a:r>
              <a:rPr lang="tr-TR" sz="2800" b="1" dirty="0" smtClean="0">
                <a:solidFill>
                  <a:srgbClr val="FF0000"/>
                </a:solidFill>
              </a:rPr>
              <a:t>az  </a:t>
            </a:r>
            <a:r>
              <a:rPr lang="tr-TR" sz="2800" b="1" dirty="0">
                <a:solidFill>
                  <a:srgbClr val="FF0000"/>
                </a:solidFill>
              </a:rPr>
              <a:t>parlak </a:t>
            </a:r>
          </a:p>
        </p:txBody>
      </p:sp>
      <p:sp>
        <p:nvSpPr>
          <p:cNvPr id="4" name="Dikdörtgen 3"/>
          <p:cNvSpPr/>
          <p:nvPr/>
        </p:nvSpPr>
        <p:spPr>
          <a:xfrm>
            <a:off x="4683043" y="5887031"/>
            <a:ext cx="1285929" cy="523220"/>
          </a:xfrm>
          <a:prstGeom prst="rect">
            <a:avLst/>
          </a:prstGeom>
        </p:spPr>
        <p:txBody>
          <a:bodyPr wrap="none">
            <a:spAutoFit/>
          </a:bodyPr>
          <a:lstStyle/>
          <a:p>
            <a:r>
              <a:rPr lang="tr-TR" sz="2800" b="1" dirty="0">
                <a:solidFill>
                  <a:srgbClr val="FF0000"/>
                </a:solidFill>
              </a:rPr>
              <a:t> </a:t>
            </a:r>
            <a:r>
              <a:rPr lang="tr-TR" sz="2800" b="1" dirty="0" smtClean="0">
                <a:solidFill>
                  <a:srgbClr val="FF0000"/>
                </a:solidFill>
              </a:rPr>
              <a:t>parlak </a:t>
            </a:r>
            <a:endParaRPr lang="tr-TR" sz="2800" b="1" dirty="0">
              <a:solidFill>
                <a:srgbClr val="FF0000"/>
              </a:solidFill>
            </a:endParaRPr>
          </a:p>
        </p:txBody>
      </p:sp>
      <p:sp>
        <p:nvSpPr>
          <p:cNvPr id="5" name="Dikdörtgen 4"/>
          <p:cNvSpPr/>
          <p:nvPr/>
        </p:nvSpPr>
        <p:spPr>
          <a:xfrm>
            <a:off x="6588224" y="5910248"/>
            <a:ext cx="1800365" cy="523220"/>
          </a:xfrm>
          <a:prstGeom prst="rect">
            <a:avLst/>
          </a:prstGeom>
        </p:spPr>
        <p:txBody>
          <a:bodyPr wrap="none">
            <a:spAutoFit/>
          </a:bodyPr>
          <a:lstStyle/>
          <a:p>
            <a:r>
              <a:rPr lang="tr-TR" sz="2800" b="1" dirty="0">
                <a:solidFill>
                  <a:srgbClr val="FF0000"/>
                </a:solidFill>
              </a:rPr>
              <a:t>çok parlak </a:t>
            </a:r>
          </a:p>
        </p:txBody>
      </p:sp>
    </p:spTree>
    <p:controls>
      <mc:AlternateContent xmlns:mc="http://schemas.openxmlformats.org/markup-compatibility/2006">
        <mc:Choice xmlns:v="urn:schemas-microsoft-com:vml" Requires="v">
          <p:control spid="14352" name="ShockwaveFlash1" r:id="rId2" imgW="7487695" imgH="4608305"/>
        </mc:Choice>
        <mc:Fallback>
          <p:control name="ShockwaveFlash1" r:id="rId2" imgW="7487695" imgH="4608305">
            <p:pic>
              <p:nvPicPr>
                <p:cNvPr id="0" name="ShockwaveFlash1"/>
                <p:cNvPicPr preferRelativeResize="0">
                  <a:picLocks noChangeArrowheads="1" noChangeShapeType="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755650" y="188913"/>
                  <a:ext cx="7488238" cy="46085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2184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494" name="ShockwaveFlash1" r:id="rId2" imgW="6479619" imgH="6192114"/>
        </mc:Choice>
        <mc:Fallback>
          <p:control name="ShockwaveFlash1" r:id="rId2" imgW="6479619" imgH="6192114">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476375" y="115888"/>
                  <a:ext cx="6480175" cy="61928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7111345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60648"/>
            <a:ext cx="8856984" cy="2308324"/>
          </a:xfrm>
          <a:prstGeom prst="rect">
            <a:avLst/>
          </a:prstGeom>
        </p:spPr>
        <p:txBody>
          <a:bodyPr wrap="square">
            <a:spAutoFit/>
          </a:bodyPr>
          <a:lstStyle/>
          <a:p>
            <a:r>
              <a:rPr lang="tr-TR" sz="3600" b="1" dirty="0" smtClean="0">
                <a:latin typeface="mHelvetica-Bold"/>
              </a:rPr>
              <a:t>III. </a:t>
            </a:r>
            <a:r>
              <a:rPr lang="tr-TR" sz="3600" b="1" dirty="0">
                <a:latin typeface="mHelvetica-Bold"/>
              </a:rPr>
              <a:t>Düzenek</a:t>
            </a:r>
            <a:endParaRPr lang="tr-TR" sz="3600" dirty="0" smtClean="0">
              <a:solidFill>
                <a:srgbClr val="FF0000"/>
              </a:solidFill>
              <a:latin typeface="mHelvetica"/>
            </a:endParaRPr>
          </a:p>
          <a:p>
            <a:r>
              <a:rPr lang="tr-TR" sz="3600" dirty="0" smtClean="0">
                <a:solidFill>
                  <a:srgbClr val="FF0000"/>
                </a:solidFill>
                <a:latin typeface="mHelvetica"/>
              </a:rPr>
              <a:t>• </a:t>
            </a:r>
            <a:r>
              <a:rPr lang="tr-TR" sz="2400" dirty="0">
                <a:solidFill>
                  <a:srgbClr val="000000"/>
                </a:solidFill>
                <a:latin typeface="mHelvetica"/>
              </a:rPr>
              <a:t>Aynı dik kesit alanında ve aynı uzunlukta olan bakır, alüminyum ve demir telleri test </a:t>
            </a:r>
            <a:r>
              <a:rPr lang="tr-TR" sz="2400" dirty="0" smtClean="0">
                <a:solidFill>
                  <a:srgbClr val="000000"/>
                </a:solidFill>
                <a:latin typeface="mHelvetica"/>
              </a:rPr>
              <a:t>ucuna yerleştirerek </a:t>
            </a:r>
            <a:r>
              <a:rPr lang="tr-TR" sz="2400" dirty="0" err="1">
                <a:solidFill>
                  <a:srgbClr val="000000"/>
                </a:solidFill>
                <a:latin typeface="mHelvetica"/>
              </a:rPr>
              <a:t>ampülün</a:t>
            </a:r>
            <a:r>
              <a:rPr lang="tr-TR" sz="2400" dirty="0">
                <a:solidFill>
                  <a:srgbClr val="000000"/>
                </a:solidFill>
                <a:latin typeface="mHelvetica"/>
              </a:rPr>
              <a:t> parlaklığını gözleyiniz. Gözleminizi az, orta, çok parlak şeklinde </a:t>
            </a:r>
            <a:r>
              <a:rPr lang="tr-TR" sz="2400" dirty="0" smtClean="0">
                <a:solidFill>
                  <a:srgbClr val="000000"/>
                </a:solidFill>
                <a:latin typeface="mHelvetica"/>
              </a:rPr>
              <a:t>derecelendirerek tabloya </a:t>
            </a:r>
            <a:r>
              <a:rPr lang="tr-TR" sz="2400" dirty="0">
                <a:solidFill>
                  <a:srgbClr val="000000"/>
                </a:solidFill>
                <a:latin typeface="mHelvetica"/>
              </a:rPr>
              <a:t>yazınız.</a:t>
            </a:r>
            <a:endParaRPr lang="tr-TR" sz="2400" dirty="0"/>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47487" y="2924944"/>
            <a:ext cx="3493225"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4059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65058" y="5291270"/>
            <a:ext cx="872742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627619" y="6074132"/>
            <a:ext cx="1800365" cy="523220"/>
          </a:xfrm>
          <a:prstGeom prst="rect">
            <a:avLst/>
          </a:prstGeom>
        </p:spPr>
        <p:txBody>
          <a:bodyPr wrap="none">
            <a:spAutoFit/>
          </a:bodyPr>
          <a:lstStyle/>
          <a:p>
            <a:r>
              <a:rPr lang="tr-TR" sz="2800" b="1" dirty="0">
                <a:solidFill>
                  <a:srgbClr val="FF0000"/>
                </a:solidFill>
              </a:rPr>
              <a:t>çok parlak </a:t>
            </a:r>
          </a:p>
        </p:txBody>
      </p:sp>
      <p:sp>
        <p:nvSpPr>
          <p:cNvPr id="4" name="Dikdörtgen 3"/>
          <p:cNvSpPr/>
          <p:nvPr/>
        </p:nvSpPr>
        <p:spPr>
          <a:xfrm>
            <a:off x="4726231" y="6002124"/>
            <a:ext cx="1285929" cy="523220"/>
          </a:xfrm>
          <a:prstGeom prst="rect">
            <a:avLst/>
          </a:prstGeom>
        </p:spPr>
        <p:txBody>
          <a:bodyPr wrap="none">
            <a:spAutoFit/>
          </a:bodyPr>
          <a:lstStyle/>
          <a:p>
            <a:r>
              <a:rPr lang="tr-TR" sz="2800" b="1" dirty="0">
                <a:solidFill>
                  <a:srgbClr val="FF0000"/>
                </a:solidFill>
              </a:rPr>
              <a:t> </a:t>
            </a:r>
            <a:r>
              <a:rPr lang="tr-TR" sz="2800" b="1" dirty="0" smtClean="0">
                <a:solidFill>
                  <a:srgbClr val="FF0000"/>
                </a:solidFill>
              </a:rPr>
              <a:t>parlak </a:t>
            </a:r>
            <a:endParaRPr lang="tr-TR" sz="2800" b="1" dirty="0">
              <a:solidFill>
                <a:srgbClr val="FF0000"/>
              </a:solidFill>
            </a:endParaRPr>
          </a:p>
        </p:txBody>
      </p:sp>
      <p:sp>
        <p:nvSpPr>
          <p:cNvPr id="5" name="Dikdörtgen 4"/>
          <p:cNvSpPr/>
          <p:nvPr/>
        </p:nvSpPr>
        <p:spPr>
          <a:xfrm>
            <a:off x="6876091" y="6002124"/>
            <a:ext cx="1800365" cy="523220"/>
          </a:xfrm>
          <a:prstGeom prst="rect">
            <a:avLst/>
          </a:prstGeom>
        </p:spPr>
        <p:txBody>
          <a:bodyPr wrap="none">
            <a:spAutoFit/>
          </a:bodyPr>
          <a:lstStyle/>
          <a:p>
            <a:r>
              <a:rPr lang="tr-TR" sz="2800" b="1" dirty="0">
                <a:solidFill>
                  <a:srgbClr val="FF0000"/>
                </a:solidFill>
              </a:rPr>
              <a:t>çok parlak </a:t>
            </a:r>
          </a:p>
        </p:txBody>
      </p:sp>
    </p:spTree>
    <p:controls>
      <mc:AlternateContent xmlns:mc="http://schemas.openxmlformats.org/markup-compatibility/2006">
        <mc:Choice xmlns:v="urn:schemas-microsoft-com:vml" Requires="v">
          <p:control spid="15376" name="ShockwaveFlash1" r:id="rId2" imgW="7704762" imgH="4753639"/>
        </mc:Choice>
        <mc:Fallback>
          <p:control name="ShockwaveFlash1" r:id="rId2" imgW="7704762" imgH="4753639">
            <p:pic>
              <p:nvPicPr>
                <p:cNvPr id="0" name="ShockwaveFlash1"/>
                <p:cNvPicPr preferRelativeResize="0">
                  <a:picLocks noChangeArrowheads="1" noChangeShapeType="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684213" y="188913"/>
                  <a:ext cx="7704137" cy="47529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85411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961" y="203122"/>
            <a:ext cx="8964488" cy="2308324"/>
          </a:xfrm>
          <a:prstGeom prst="rect">
            <a:avLst/>
          </a:prstGeom>
        </p:spPr>
        <p:txBody>
          <a:bodyPr wrap="square">
            <a:spAutoFit/>
          </a:bodyPr>
          <a:lstStyle/>
          <a:p>
            <a:r>
              <a:rPr lang="tr-TR" sz="2400" b="1" dirty="0">
                <a:solidFill>
                  <a:srgbClr val="000000"/>
                </a:solidFill>
                <a:latin typeface="mHelvetica-Bold"/>
              </a:rPr>
              <a:t>Yorumlayalım, Sonuçlandıralım</a:t>
            </a:r>
          </a:p>
          <a:p>
            <a:r>
              <a:rPr lang="tr-TR" sz="2400" dirty="0">
                <a:solidFill>
                  <a:srgbClr val="FF0000"/>
                </a:solidFill>
                <a:latin typeface="mHelvetica"/>
              </a:rPr>
              <a:t>• </a:t>
            </a:r>
            <a:r>
              <a:rPr lang="tr-TR" sz="2400" dirty="0">
                <a:solidFill>
                  <a:srgbClr val="000000"/>
                </a:solidFill>
                <a:latin typeface="mHelvetica"/>
              </a:rPr>
              <a:t>Bir iletkenin direnci, iletkenin uzunluğuna bağlı olarak nasıl değişir?</a:t>
            </a:r>
          </a:p>
          <a:p>
            <a:r>
              <a:rPr lang="tr-TR" sz="2400" dirty="0">
                <a:solidFill>
                  <a:srgbClr val="FF0000"/>
                </a:solidFill>
                <a:latin typeface="mHelvetica"/>
              </a:rPr>
              <a:t>• </a:t>
            </a:r>
            <a:r>
              <a:rPr lang="tr-TR" sz="2400" dirty="0">
                <a:solidFill>
                  <a:srgbClr val="000000"/>
                </a:solidFill>
                <a:latin typeface="mHelvetica"/>
              </a:rPr>
              <a:t>Bir iletkenin direnci, dik kesit alanına bağlı olarak nasıl değişir?</a:t>
            </a:r>
          </a:p>
          <a:p>
            <a:r>
              <a:rPr lang="tr-TR" sz="2400" dirty="0">
                <a:solidFill>
                  <a:srgbClr val="FF0000"/>
                </a:solidFill>
                <a:latin typeface="mHelvetica"/>
              </a:rPr>
              <a:t>• </a:t>
            </a:r>
            <a:r>
              <a:rPr lang="tr-TR" sz="2400" dirty="0">
                <a:solidFill>
                  <a:srgbClr val="000000"/>
                </a:solidFill>
                <a:latin typeface="mHelvetica"/>
              </a:rPr>
              <a:t>Kullandığımız iletken tellerin dirençlerini, büyükten küçüğe sıralayınız.</a:t>
            </a:r>
            <a:endParaRPr lang="tr-TR" sz="2400" dirty="0"/>
          </a:p>
        </p:txBody>
      </p:sp>
      <p:sp>
        <p:nvSpPr>
          <p:cNvPr id="4" name="Dikdörtgen 3"/>
          <p:cNvSpPr/>
          <p:nvPr/>
        </p:nvSpPr>
        <p:spPr>
          <a:xfrm>
            <a:off x="86461" y="2420888"/>
            <a:ext cx="9025205" cy="4524315"/>
          </a:xfrm>
          <a:prstGeom prst="rect">
            <a:avLst/>
          </a:prstGeom>
        </p:spPr>
        <p:txBody>
          <a:bodyPr wrap="square">
            <a:spAutoFit/>
          </a:bodyPr>
          <a:lstStyle/>
          <a:p>
            <a:r>
              <a:rPr lang="tr-TR" sz="2400" dirty="0">
                <a:latin typeface="mHelvetica"/>
              </a:rPr>
              <a:t>Deneyde, basit bir devre kurarak test uçlarındaki iletkenin bazı özelliklerini değiştirdiniz. Test </a:t>
            </a:r>
            <a:r>
              <a:rPr lang="tr-TR" sz="2400" dirty="0" smtClean="0">
                <a:latin typeface="mHelvetica"/>
              </a:rPr>
              <a:t>uçlarına aynı </a:t>
            </a:r>
            <a:r>
              <a:rPr lang="tr-TR" sz="2400" dirty="0">
                <a:latin typeface="mHelvetica"/>
              </a:rPr>
              <a:t>boyda ince ve kalın bakır teller koyduğunuzda, ampul parlaklığının değiştiğini gözlemlediniz.</a:t>
            </a:r>
          </a:p>
          <a:p>
            <a:r>
              <a:rPr lang="tr-TR" sz="2400" dirty="0">
                <a:latin typeface="mHelvetica"/>
              </a:rPr>
              <a:t>Aynı kalınlıktaki bakır tellerden uzun olanı koyduğunuzda, ampul parlaklığı azaldı. Aynı boy ve </a:t>
            </a:r>
            <a:r>
              <a:rPr lang="tr-TR" sz="2400" dirty="0" smtClean="0">
                <a:latin typeface="mHelvetica"/>
              </a:rPr>
              <a:t>uzunluktaki bakır</a:t>
            </a:r>
            <a:r>
              <a:rPr lang="tr-TR" sz="2400" dirty="0">
                <a:latin typeface="mHelvetica"/>
              </a:rPr>
              <a:t>, nikel ve krom teller de devreye konulduğunda ampul parlaklığının değiştiğini gözlemlediniz.</a:t>
            </a:r>
          </a:p>
          <a:p>
            <a:r>
              <a:rPr lang="tr-TR" sz="2400" dirty="0">
                <a:latin typeface="mHelvetica"/>
              </a:rPr>
              <a:t>Buna göre bir iletkenin cinsinin, uzunluğunun ve kesit alanının elektrik enerjisinin iletimini </a:t>
            </a:r>
            <a:r>
              <a:rPr lang="tr-TR" sz="2400" dirty="0" smtClean="0">
                <a:latin typeface="mHelvetica"/>
              </a:rPr>
              <a:t>değiştirdiği sonucuna </a:t>
            </a:r>
            <a:r>
              <a:rPr lang="tr-TR" sz="2400" dirty="0">
                <a:latin typeface="mHelvetica"/>
              </a:rPr>
              <a:t>varılır. Elektrik enerjisinin iletimini değiştiren bu etki ne olabilir? Birlikte bu etkinin ne </a:t>
            </a:r>
            <a:r>
              <a:rPr lang="tr-TR" sz="2400" dirty="0" smtClean="0">
                <a:latin typeface="mHelvetica"/>
              </a:rPr>
              <a:t>olduğunu öğrenelim</a:t>
            </a:r>
            <a:r>
              <a:rPr lang="tr-TR" sz="2400" dirty="0">
                <a:latin typeface="mHelvetica"/>
              </a:rPr>
              <a:t>.</a:t>
            </a:r>
            <a:endParaRPr lang="tr-TR" sz="2400" dirty="0"/>
          </a:p>
        </p:txBody>
      </p:sp>
    </p:spTree>
    <p:extLst>
      <p:ext uri="{BB962C8B-B14F-4D97-AF65-F5344CB8AC3E}">
        <p14:creationId xmlns:p14="http://schemas.microsoft.com/office/powerpoint/2010/main" val="11631386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3565" name="ShockwaveFlash1" r:id="rId2" imgW="7704762" imgH="5545791"/>
        </mc:Choice>
        <mc:Fallback>
          <p:control name="ShockwaveFlash1" r:id="rId2" imgW="7704762" imgH="5545791">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755650" y="115888"/>
                  <a:ext cx="7704138" cy="55451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040159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6160" name="ShockwaveFlash1" r:id="rId2" imgW="8785601" imgH="5401429"/>
        </mc:Choice>
        <mc:Fallback>
          <p:control name="ShockwaveFlash1" r:id="rId2" imgW="8785601" imgH="5401429">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79388" y="188913"/>
                  <a:ext cx="8785225" cy="54006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235239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314" y="188640"/>
            <a:ext cx="7837402" cy="584775"/>
          </a:xfrm>
          <a:prstGeom prst="rect">
            <a:avLst/>
          </a:prstGeom>
        </p:spPr>
        <p:txBody>
          <a:bodyPr wrap="none">
            <a:spAutoFit/>
          </a:bodyPr>
          <a:lstStyle/>
          <a:p>
            <a:r>
              <a:rPr lang="tr-TR" sz="3200" b="1" dirty="0">
                <a:solidFill>
                  <a:srgbClr val="2680FF"/>
                </a:solidFill>
                <a:latin typeface="Arial" pitchFamily="34" charset="0"/>
                <a:cs typeface="Arial" pitchFamily="34" charset="0"/>
              </a:rPr>
              <a:t>Elektrik Enerjisini Zorlayan Etki: Direnç</a:t>
            </a:r>
            <a:endParaRPr lang="tr-TR" sz="3200" dirty="0">
              <a:latin typeface="Arial" pitchFamily="34" charset="0"/>
              <a:cs typeface="Arial" pitchFamily="34" charset="0"/>
            </a:endParaRPr>
          </a:p>
        </p:txBody>
      </p:sp>
      <p:sp>
        <p:nvSpPr>
          <p:cNvPr id="4" name="Dikdörtgen 3"/>
          <p:cNvSpPr/>
          <p:nvPr/>
        </p:nvSpPr>
        <p:spPr>
          <a:xfrm>
            <a:off x="216024" y="908720"/>
            <a:ext cx="8676456" cy="5693866"/>
          </a:xfrm>
          <a:prstGeom prst="rect">
            <a:avLst/>
          </a:prstGeom>
        </p:spPr>
        <p:txBody>
          <a:bodyPr wrap="square">
            <a:spAutoFit/>
          </a:bodyPr>
          <a:lstStyle/>
          <a:p>
            <a:r>
              <a:rPr lang="tr-TR" sz="2800" dirty="0"/>
              <a:t>Önceki senelerde, ampulün parlaklığını ya pil sayısını ya da ampul sayısını değiştirerek </a:t>
            </a:r>
            <a:r>
              <a:rPr lang="tr-TR" sz="2800" dirty="0" smtClean="0"/>
              <a:t>etkileyebileceğinizi öğrenmiştiniz</a:t>
            </a:r>
            <a:r>
              <a:rPr lang="tr-TR" sz="2800" dirty="0"/>
              <a:t>. </a:t>
            </a:r>
            <a:endParaRPr lang="tr-TR" sz="2800" dirty="0" smtClean="0"/>
          </a:p>
          <a:p>
            <a:r>
              <a:rPr lang="tr-TR" sz="2800" dirty="0" smtClean="0"/>
              <a:t>Bu </a:t>
            </a:r>
            <a:r>
              <a:rPr lang="tr-TR" sz="2800" dirty="0"/>
              <a:t>deneyde pil ve ampul sayısını değiştirmediniz. Sadece iletkenin </a:t>
            </a:r>
            <a:r>
              <a:rPr lang="tr-TR" sz="2800" dirty="0" smtClean="0"/>
              <a:t>özelliklerini değiştirerek </a:t>
            </a:r>
            <a:r>
              <a:rPr lang="tr-TR" sz="2800" dirty="0"/>
              <a:t>ampulün parlaklığını </a:t>
            </a:r>
            <a:r>
              <a:rPr lang="tr-TR" sz="2800" dirty="0" smtClean="0"/>
              <a:t>değiştirebildiniz . </a:t>
            </a:r>
          </a:p>
          <a:p>
            <a:r>
              <a:rPr lang="tr-TR" sz="2800" dirty="0" smtClean="0"/>
              <a:t>Buna </a:t>
            </a:r>
            <a:r>
              <a:rPr lang="tr-TR" sz="2800" dirty="0"/>
              <a:t>göre kabloda elektrik enerjisinin </a:t>
            </a:r>
            <a:r>
              <a:rPr lang="tr-TR" sz="2800" dirty="0" smtClean="0"/>
              <a:t>ilerlemesini engelleyen </a:t>
            </a:r>
            <a:r>
              <a:rPr lang="tr-TR" sz="2800" dirty="0"/>
              <a:t>bir etkinin olduğu söylenebilir. Bu şekilde maddelerin elektrik enerjisinin iletimine karşı gösterdikleri</a:t>
            </a:r>
          </a:p>
          <a:p>
            <a:r>
              <a:rPr lang="tr-TR" sz="2800" dirty="0"/>
              <a:t>zorluğa </a:t>
            </a:r>
            <a:r>
              <a:rPr lang="tr-TR" sz="2800" b="1" dirty="0"/>
              <a:t>direnç </a:t>
            </a:r>
            <a:r>
              <a:rPr lang="tr-TR" sz="2800" dirty="0"/>
              <a:t>denir. Direncin birimi </a:t>
            </a:r>
            <a:r>
              <a:rPr lang="tr-TR" sz="2800" b="1" dirty="0" err="1"/>
              <a:t>Ohm</a:t>
            </a:r>
            <a:r>
              <a:rPr lang="tr-TR" sz="2800" dirty="0" err="1"/>
              <a:t>’dur</a:t>
            </a:r>
            <a:r>
              <a:rPr lang="tr-TR" sz="2800" dirty="0"/>
              <a:t> (om) ve “</a:t>
            </a:r>
            <a:r>
              <a:rPr lang="el-GR" sz="2800" b="1" dirty="0"/>
              <a:t>Ω</a:t>
            </a:r>
            <a:r>
              <a:rPr lang="el-GR" sz="2800" dirty="0"/>
              <a:t>” </a:t>
            </a:r>
            <a:r>
              <a:rPr lang="tr-TR" sz="2800" dirty="0"/>
              <a:t>ile gösterilir. Bütün elektrikli </a:t>
            </a:r>
            <a:r>
              <a:rPr lang="tr-TR" sz="2800" dirty="0" smtClean="0"/>
              <a:t>aletlerin bir </a:t>
            </a:r>
            <a:r>
              <a:rPr lang="tr-TR" sz="2800" dirty="0"/>
              <a:t>direnci vardır. </a:t>
            </a:r>
            <a:r>
              <a:rPr lang="tr-TR" sz="2800" dirty="0">
                <a:solidFill>
                  <a:srgbClr val="FF0000"/>
                </a:solidFill>
              </a:rPr>
              <a:t>Devrelerde kullanılan bağlantı kablolarının ise direnci çok azdır.</a:t>
            </a:r>
          </a:p>
        </p:txBody>
      </p:sp>
    </p:spTree>
    <p:extLst>
      <p:ext uri="{BB962C8B-B14F-4D97-AF65-F5344CB8AC3E}">
        <p14:creationId xmlns:p14="http://schemas.microsoft.com/office/powerpoint/2010/main" val="17680571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84" name="ShockwaveFlash1" r:id="rId2" imgW="8425735" imgH="5185068"/>
        </mc:Choice>
        <mc:Fallback>
          <p:control name="ShockwaveFlash1" r:id="rId2" imgW="8425735" imgH="5185068">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323850" y="115888"/>
                  <a:ext cx="8424863" cy="51847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8614895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918" y="12443"/>
            <a:ext cx="9111601" cy="3400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Belirtme Çizgisi 3"/>
          <p:cNvSpPr/>
          <p:nvPr/>
        </p:nvSpPr>
        <p:spPr>
          <a:xfrm>
            <a:off x="4932040" y="12443"/>
            <a:ext cx="4211536" cy="1012420"/>
          </a:xfrm>
          <a:prstGeom prst="wedgeRectCallout">
            <a:avLst>
              <a:gd name="adj1" fmla="val -79089"/>
              <a:gd name="adj2" fmla="val 51961"/>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2000" dirty="0"/>
              <a:t>Bu kablonun içinden elektrik </a:t>
            </a:r>
            <a:r>
              <a:rPr lang="tr-TR" sz="2000" dirty="0" smtClean="0"/>
              <a:t>enerjisinin geçmesi </a:t>
            </a:r>
            <a:r>
              <a:rPr lang="tr-TR" sz="2000" dirty="0"/>
              <a:t>çok zor. Diğer </a:t>
            </a:r>
            <a:r>
              <a:rPr lang="tr-TR" sz="2000" dirty="0" smtClean="0"/>
              <a:t>kabloda daha </a:t>
            </a:r>
            <a:r>
              <a:rPr lang="tr-TR" sz="2000" dirty="0"/>
              <a:t>rahat ilerleyebiliyordum.</a:t>
            </a:r>
          </a:p>
        </p:txBody>
      </p:sp>
      <p:sp>
        <p:nvSpPr>
          <p:cNvPr id="2" name="Dikdörtgen 1"/>
          <p:cNvSpPr/>
          <p:nvPr/>
        </p:nvSpPr>
        <p:spPr>
          <a:xfrm>
            <a:off x="62264" y="3413295"/>
            <a:ext cx="9081312" cy="3416320"/>
          </a:xfrm>
          <a:prstGeom prst="rect">
            <a:avLst/>
          </a:prstGeom>
        </p:spPr>
        <p:txBody>
          <a:bodyPr wrap="square">
            <a:spAutoFit/>
          </a:bodyPr>
          <a:lstStyle/>
          <a:p>
            <a:r>
              <a:rPr lang="tr-TR" sz="2400" dirty="0"/>
              <a:t>İletkenlerin gösterdiği direnci anlamak için sınıfınızda küçük bir canlandırma yapabilirsiniz. </a:t>
            </a:r>
            <a:r>
              <a:rPr lang="tr-TR" sz="2400" dirty="0" smtClean="0"/>
              <a:t>Sıralarınızı kullanarak </a:t>
            </a:r>
            <a:r>
              <a:rPr lang="tr-TR" sz="2400" dirty="0"/>
              <a:t>bir sıra genişliğinde koridor oluşturduğunuzu düşünün. Bu koridorun içindeki, her iki sıra</a:t>
            </a:r>
          </a:p>
          <a:p>
            <a:r>
              <a:rPr lang="tr-TR" sz="2400" dirty="0"/>
              <a:t>arasına rastgele beşer çanta koyunuz. Gönüllü birkaç kişi, bu koridordaki çantaların aralarından </a:t>
            </a:r>
            <a:r>
              <a:rPr lang="tr-TR" sz="2400" dirty="0" smtClean="0"/>
              <a:t>hızlıca geçmeye </a:t>
            </a:r>
            <a:r>
              <a:rPr lang="tr-TR" sz="2400" dirty="0"/>
              <a:t>çalışsın. Sonra her sıra arasına, rastgele beşer çanta daha koyduğunuzu düşününüz. </a:t>
            </a:r>
            <a:r>
              <a:rPr lang="tr-TR" sz="2400" dirty="0" smtClean="0"/>
              <a:t>Koridor genişliği </a:t>
            </a:r>
            <a:r>
              <a:rPr lang="tr-TR" sz="2400" dirty="0"/>
              <a:t>ve boyu değişmediği hâlde koridorun içinde yaptığınız değişiklik iletken maddenin cinsini </a:t>
            </a:r>
            <a:r>
              <a:rPr lang="tr-TR" sz="2400" dirty="0" smtClean="0"/>
              <a:t>değiştirmiş oldunuz</a:t>
            </a:r>
            <a:r>
              <a:rPr lang="tr-TR" sz="2400" dirty="0"/>
              <a:t>. Hangisinde daha çok zorlukla karşılaştınız?</a:t>
            </a:r>
          </a:p>
        </p:txBody>
      </p:sp>
    </p:spTree>
    <p:extLst>
      <p:ext uri="{BB962C8B-B14F-4D97-AF65-F5344CB8AC3E}">
        <p14:creationId xmlns:p14="http://schemas.microsoft.com/office/powerpoint/2010/main" val="1135910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3068960"/>
            <a:ext cx="8928992" cy="3416320"/>
          </a:xfrm>
          <a:prstGeom prst="rect">
            <a:avLst/>
          </a:prstGeom>
        </p:spPr>
        <p:txBody>
          <a:bodyPr wrap="square">
            <a:spAutoFit/>
          </a:bodyPr>
          <a:lstStyle/>
          <a:p>
            <a:r>
              <a:rPr lang="tr-TR" sz="2400" dirty="0"/>
              <a:t>Elektrik santralleri, genellikle şehirlerden uzaktadır. Üretilen elektrik enerjisinin, kilometrelerce </a:t>
            </a:r>
            <a:r>
              <a:rPr lang="tr-TR" sz="2400" dirty="0" smtClean="0"/>
              <a:t>uzaklara taşınması </a:t>
            </a:r>
            <a:r>
              <a:rPr lang="tr-TR" sz="2400" dirty="0"/>
              <a:t>gerekir. Elektrik enerjisi kamyonlara yüklenerek taşınabilir mi sizce? Elektrik enerjisi, kablolar</a:t>
            </a:r>
          </a:p>
          <a:p>
            <a:r>
              <a:rPr lang="tr-TR" sz="2400" dirty="0"/>
              <a:t>ile taşınır. Bu kablolar, direkler üstünden ya da yerin altından geçerek binalara kadar gelir. </a:t>
            </a:r>
            <a:r>
              <a:rPr lang="tr-TR" sz="2400" dirty="0" smtClean="0"/>
              <a:t>Binalara gelen </a:t>
            </a:r>
            <a:r>
              <a:rPr lang="tr-TR" sz="2400" dirty="0"/>
              <a:t>elektrik enerjisi, duvarların içinden odalara gelir. Buradan anahtarlara ve prizlere bağlanır. Acaba</a:t>
            </a:r>
          </a:p>
          <a:p>
            <a:r>
              <a:rPr lang="tr-TR" sz="2400" dirty="0"/>
              <a:t>her türlü kablo ile elektrik taşınabilir mi? Elektrik enerjisini iletecek kabloların sahip olması gereken </a:t>
            </a:r>
            <a:r>
              <a:rPr lang="tr-TR" sz="2400" dirty="0" smtClean="0"/>
              <a:t>özellikler nelerdir</a:t>
            </a:r>
            <a:r>
              <a:rPr lang="tr-TR" sz="2400" dirty="0"/>
              <a:t>? Elektriği her maddenin iletip iletmediğini anlayabilmek için verilen deneyi yapınız.</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9096375"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519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045" y="404664"/>
            <a:ext cx="9036496" cy="5632311"/>
          </a:xfrm>
          <a:prstGeom prst="rect">
            <a:avLst/>
          </a:prstGeom>
        </p:spPr>
        <p:txBody>
          <a:bodyPr wrap="square">
            <a:spAutoFit/>
          </a:bodyPr>
          <a:lstStyle/>
          <a:p>
            <a:r>
              <a:rPr lang="tr-TR" sz="2400" dirty="0">
                <a:latin typeface="mHelvetica"/>
              </a:rPr>
              <a:t>Fiziksel ve kimyasal değişimi hatırlayınız. Kimyasal değişim geçiren maddelerin kimlik yapısı </a:t>
            </a:r>
            <a:r>
              <a:rPr lang="tr-TR" sz="2400" dirty="0" smtClean="0">
                <a:latin typeface="mHelvetica"/>
              </a:rPr>
              <a:t>değiştiğini öğrenmiştiniz</a:t>
            </a:r>
            <a:r>
              <a:rPr lang="tr-TR" sz="2400" dirty="0">
                <a:latin typeface="mHelvetica"/>
              </a:rPr>
              <a:t>. Kimlik yapısı farklı olan maddeler de aynı çanta sayısındaki gibi elektrik </a:t>
            </a:r>
            <a:r>
              <a:rPr lang="tr-TR" sz="2400" dirty="0" smtClean="0">
                <a:latin typeface="mHelvetica"/>
              </a:rPr>
              <a:t>enerjisinin geçişini </a:t>
            </a:r>
            <a:r>
              <a:rPr lang="tr-TR" sz="2400" dirty="0">
                <a:latin typeface="mHelvetica"/>
              </a:rPr>
              <a:t>zorlaştırabilir. Yani iletkenin direncini değiştirebilir.</a:t>
            </a:r>
          </a:p>
          <a:p>
            <a:r>
              <a:rPr lang="tr-TR" sz="2400" dirty="0">
                <a:latin typeface="mHelvetica"/>
              </a:rPr>
              <a:t>Çanta sayısı 10 taneyken koridorun genişliğini arttırdığınızı düşünün. Bu durumda koridordan </a:t>
            </a:r>
            <a:r>
              <a:rPr lang="tr-TR" sz="2400" dirty="0" smtClean="0">
                <a:latin typeface="mHelvetica"/>
              </a:rPr>
              <a:t>geçmek daha </a:t>
            </a:r>
            <a:r>
              <a:rPr lang="tr-TR" sz="2400" dirty="0">
                <a:latin typeface="mHelvetica"/>
              </a:rPr>
              <a:t>kolaylaşacaktır. İletkenin kesit alanının büyümesi de aynı şekilde elektrik enerjisinin </a:t>
            </a:r>
            <a:r>
              <a:rPr lang="tr-TR" sz="2400" dirty="0" smtClean="0">
                <a:latin typeface="mHelvetica"/>
              </a:rPr>
              <a:t>geçişine daha </a:t>
            </a:r>
            <a:r>
              <a:rPr lang="tr-TR" sz="2400" dirty="0">
                <a:latin typeface="mHelvetica"/>
              </a:rPr>
              <a:t>az zorluk çıkartacaktır. Kısacası direnci küçülecektir.</a:t>
            </a:r>
          </a:p>
          <a:p>
            <a:r>
              <a:rPr lang="tr-TR" sz="2400" dirty="0">
                <a:latin typeface="mHelvetica"/>
              </a:rPr>
              <a:t>Koridorun genişliğini ve çanta sayısını değiştirmeden, boyunu uzattığınızı düşünelim. Bu </a:t>
            </a:r>
            <a:r>
              <a:rPr lang="tr-TR" sz="2400" dirty="0" smtClean="0">
                <a:latin typeface="mHelvetica"/>
              </a:rPr>
              <a:t>durumda daha </a:t>
            </a:r>
            <a:r>
              <a:rPr lang="tr-TR" sz="2400" dirty="0">
                <a:latin typeface="mHelvetica"/>
              </a:rPr>
              <a:t>uzun bir yol ilerlenmesi gerekeceğinden geçiş daha zor olacaktır. İletkenin uzunluğu </a:t>
            </a:r>
            <a:r>
              <a:rPr lang="tr-TR" sz="2400" dirty="0" smtClean="0">
                <a:latin typeface="mHelvetica"/>
              </a:rPr>
              <a:t>arttırıldığında elektrik </a:t>
            </a:r>
            <a:r>
              <a:rPr lang="tr-TR" sz="2400" dirty="0">
                <a:latin typeface="mHelvetica"/>
              </a:rPr>
              <a:t>enerjisinin de geçişi uzun koridorda olduğu gibi zorlaşacaktır. Yani direnç, uzun iletkende artacaktır.</a:t>
            </a:r>
            <a:endParaRPr lang="tr-TR" sz="2400" dirty="0"/>
          </a:p>
        </p:txBody>
      </p:sp>
    </p:spTree>
    <p:extLst>
      <p:ext uri="{BB962C8B-B14F-4D97-AF65-F5344CB8AC3E}">
        <p14:creationId xmlns:p14="http://schemas.microsoft.com/office/powerpoint/2010/main" val="14224778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548680"/>
            <a:ext cx="8784976" cy="4893647"/>
          </a:xfrm>
          <a:prstGeom prst="rect">
            <a:avLst/>
          </a:prstGeom>
        </p:spPr>
        <p:txBody>
          <a:bodyPr wrap="square">
            <a:spAutoFit/>
          </a:bodyPr>
          <a:lstStyle/>
          <a:p>
            <a:r>
              <a:rPr lang="tr-TR" sz="2400" dirty="0">
                <a:solidFill>
                  <a:srgbClr val="000000"/>
                </a:solidFill>
                <a:latin typeface="mHelvetica"/>
              </a:rPr>
              <a:t>Koridorun içine bütün çantaları koyduğunuzu düşünürseniz geçmek neredeyse imkânsız olur. </a:t>
            </a:r>
            <a:r>
              <a:rPr lang="tr-TR" sz="2400" dirty="0" smtClean="0">
                <a:solidFill>
                  <a:srgbClr val="000000"/>
                </a:solidFill>
                <a:latin typeface="mHelvetica"/>
              </a:rPr>
              <a:t>Bu durumdaki </a:t>
            </a:r>
            <a:r>
              <a:rPr lang="tr-TR" sz="2400" dirty="0">
                <a:solidFill>
                  <a:srgbClr val="000000"/>
                </a:solidFill>
                <a:latin typeface="mHelvetica"/>
              </a:rPr>
              <a:t>gibi elektrik enerjisinin geçişini çok zorlaştıran iletkenler kötü iletken yani yalıtkandır. </a:t>
            </a:r>
            <a:r>
              <a:rPr lang="tr-TR" sz="2400" dirty="0" smtClean="0">
                <a:solidFill>
                  <a:srgbClr val="000000"/>
                </a:solidFill>
                <a:latin typeface="mHelvetica"/>
              </a:rPr>
              <a:t>Yalıtkanlar, aslında </a:t>
            </a:r>
            <a:r>
              <a:rPr lang="tr-TR" sz="2400" dirty="0">
                <a:solidFill>
                  <a:srgbClr val="000000"/>
                </a:solidFill>
                <a:latin typeface="mHelvetica"/>
              </a:rPr>
              <a:t>kötü iletkenlerdir</a:t>
            </a:r>
            <a:r>
              <a:rPr lang="tr-TR" sz="2400" dirty="0" smtClean="0">
                <a:solidFill>
                  <a:srgbClr val="000000"/>
                </a:solidFill>
                <a:latin typeface="mHelvetica"/>
              </a:rPr>
              <a:t>. </a:t>
            </a:r>
          </a:p>
          <a:p>
            <a:r>
              <a:rPr lang="tr-TR" sz="2400" dirty="0" smtClean="0">
                <a:solidFill>
                  <a:srgbClr val="FF0000"/>
                </a:solidFill>
                <a:latin typeface="mHelvetica"/>
              </a:rPr>
              <a:t>“</a:t>
            </a:r>
            <a:r>
              <a:rPr lang="tr-TR" sz="2400" dirty="0">
                <a:solidFill>
                  <a:srgbClr val="FF0000"/>
                </a:solidFill>
                <a:latin typeface="mHelvetica"/>
              </a:rPr>
              <a:t>Bir İletkenin Direnci</a:t>
            </a:r>
            <a:r>
              <a:rPr lang="tr-TR" sz="2400" dirty="0">
                <a:solidFill>
                  <a:srgbClr val="000000"/>
                </a:solidFill>
                <a:latin typeface="mHelvetica"/>
              </a:rPr>
              <a:t>” deneyini dikkate alınarak iletkenin direnciyle ilgili aşağıdaki sonuçlara ulaşılır;</a:t>
            </a:r>
          </a:p>
          <a:p>
            <a:r>
              <a:rPr lang="tr-TR" sz="3200" dirty="0">
                <a:solidFill>
                  <a:srgbClr val="FF0000"/>
                </a:solidFill>
                <a:latin typeface="mHelvetica"/>
              </a:rPr>
              <a:t>• </a:t>
            </a:r>
            <a:r>
              <a:rPr lang="tr-TR" sz="2400" b="1" dirty="0">
                <a:solidFill>
                  <a:srgbClr val="000000"/>
                </a:solidFill>
                <a:latin typeface="mHelvetica"/>
              </a:rPr>
              <a:t>Uzun tel, kısa tele göre daha büyük dirence sahiptir. İletkenin direnci, uzunlukla doğru orantılıdır</a:t>
            </a:r>
            <a:r>
              <a:rPr lang="tr-TR" sz="2400" dirty="0">
                <a:solidFill>
                  <a:srgbClr val="000000"/>
                </a:solidFill>
                <a:latin typeface="mHelvetica"/>
              </a:rPr>
              <a:t>.</a:t>
            </a:r>
          </a:p>
          <a:p>
            <a:r>
              <a:rPr lang="tr-TR" sz="3200" dirty="0">
                <a:solidFill>
                  <a:srgbClr val="FF0000"/>
                </a:solidFill>
                <a:latin typeface="mHelvetica"/>
              </a:rPr>
              <a:t>•</a:t>
            </a:r>
            <a:r>
              <a:rPr lang="tr-TR" sz="2800" dirty="0">
                <a:solidFill>
                  <a:srgbClr val="FF0000"/>
                </a:solidFill>
                <a:latin typeface="mHelvetica"/>
              </a:rPr>
              <a:t> </a:t>
            </a:r>
            <a:r>
              <a:rPr lang="tr-TR" sz="2400" b="1" dirty="0">
                <a:solidFill>
                  <a:srgbClr val="000000"/>
                </a:solidFill>
                <a:latin typeface="mHelvetica"/>
              </a:rPr>
              <a:t>Kesit alanı küçük telin, direnci büyüktür. İletkenin direnci, kesit alanı ile ters orantılıdır.</a:t>
            </a:r>
          </a:p>
          <a:p>
            <a:r>
              <a:rPr lang="tr-TR" sz="3200" dirty="0">
                <a:solidFill>
                  <a:srgbClr val="FF0000"/>
                </a:solidFill>
                <a:latin typeface="mHelvetica"/>
              </a:rPr>
              <a:t>• </a:t>
            </a:r>
            <a:r>
              <a:rPr lang="tr-TR" sz="2400" b="1" dirty="0">
                <a:solidFill>
                  <a:srgbClr val="000000"/>
                </a:solidFill>
                <a:latin typeface="mHelvetica"/>
              </a:rPr>
              <a:t>Bakır tel gibi maddelerin nikel-kroma göre direnci küçüktür</a:t>
            </a:r>
            <a:r>
              <a:rPr lang="tr-TR" sz="2400" b="1" dirty="0" smtClean="0">
                <a:solidFill>
                  <a:srgbClr val="000000"/>
                </a:solidFill>
                <a:latin typeface="mHelvetica"/>
              </a:rPr>
              <a:t>.</a:t>
            </a:r>
            <a:endParaRPr lang="tr-TR" sz="2400" b="1" dirty="0">
              <a:solidFill>
                <a:srgbClr val="000000"/>
              </a:solidFill>
              <a:latin typeface="mHelvetica"/>
            </a:endParaRPr>
          </a:p>
        </p:txBody>
      </p:sp>
    </p:spTree>
    <p:extLst>
      <p:ext uri="{BB962C8B-B14F-4D97-AF65-F5344CB8AC3E}">
        <p14:creationId xmlns:p14="http://schemas.microsoft.com/office/powerpoint/2010/main" val="71559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8208" name="ShockwaveFlash1" r:id="rId2" imgW="8714286" imgH="5328038"/>
        </mc:Choice>
        <mc:Fallback>
          <p:control name="ShockwaveFlash1" r:id="rId2" imgW="8714286" imgH="5328038">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250825" y="188913"/>
                  <a:ext cx="8713788" cy="53276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05861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3700" y="188640"/>
            <a:ext cx="8856984" cy="1569660"/>
          </a:xfrm>
          <a:prstGeom prst="rect">
            <a:avLst/>
          </a:prstGeom>
        </p:spPr>
        <p:txBody>
          <a:bodyPr wrap="square">
            <a:spAutoFit/>
          </a:bodyPr>
          <a:lstStyle/>
          <a:p>
            <a:pPr lvl="0"/>
            <a:r>
              <a:rPr lang="tr-TR" sz="2400" dirty="0">
                <a:solidFill>
                  <a:srgbClr val="000000"/>
                </a:solidFill>
                <a:latin typeface="mHelvetica"/>
              </a:rPr>
              <a:t>Günlük hayatta kullanılan elektrikli cihazlar yapılırken o cihazın özelliğine göre teller kullanılır. Ütü, su ısıtıcısı, saç kurutma makinesi gibi elektrikli cihazlarda ince tel kullanılır. Bunun nedeni, bu tip cihazlarda direncin büyük olmasının istenmesidir. </a:t>
            </a:r>
            <a:endParaRPr lang="tr-TR" sz="2400" dirty="0">
              <a:solidFill>
                <a:prstClr val="black"/>
              </a:solidFill>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7262" y="2206075"/>
            <a:ext cx="4374930" cy="2373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53892" y="2060848"/>
            <a:ext cx="4216233"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29706" y="4941168"/>
            <a:ext cx="8568952" cy="1200329"/>
          </a:xfrm>
          <a:prstGeom prst="rect">
            <a:avLst/>
          </a:prstGeom>
        </p:spPr>
        <p:txBody>
          <a:bodyPr wrap="square">
            <a:spAutoFit/>
          </a:bodyPr>
          <a:lstStyle/>
          <a:p>
            <a:pPr lvl="0"/>
            <a:r>
              <a:rPr lang="tr-TR" sz="2400" dirty="0">
                <a:solidFill>
                  <a:srgbClr val="000000"/>
                </a:solidFill>
                <a:latin typeface="mHelvetica"/>
              </a:rPr>
              <a:t>Evlerdeki elektrik tesisatını oluşturan teller ise kalındır. Bunun nedeni elektrik enerjisini ileten tellerin direncinin küçük olmasının istenmesidir.</a:t>
            </a:r>
            <a:endParaRPr lang="tr-TR" sz="2400" dirty="0">
              <a:solidFill>
                <a:prstClr val="black"/>
              </a:solidFill>
            </a:endParaRPr>
          </a:p>
        </p:txBody>
      </p:sp>
    </p:spTree>
    <p:extLst>
      <p:ext uri="{BB962C8B-B14F-4D97-AF65-F5344CB8AC3E}">
        <p14:creationId xmlns:p14="http://schemas.microsoft.com/office/powerpoint/2010/main" val="2546803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88640"/>
            <a:ext cx="8568952" cy="646331"/>
          </a:xfrm>
          <a:prstGeom prst="rect">
            <a:avLst/>
          </a:prstGeom>
          <a:solidFill>
            <a:schemeClr val="accent6">
              <a:lumMod val="75000"/>
            </a:schemeClr>
          </a:solidFill>
        </p:spPr>
        <p:txBody>
          <a:bodyPr wrap="square">
            <a:spAutoFit/>
          </a:bodyPr>
          <a:lstStyle/>
          <a:p>
            <a:r>
              <a:rPr lang="tr-TR" sz="3600" dirty="0">
                <a:solidFill>
                  <a:schemeClr val="bg1"/>
                </a:solidFill>
              </a:rPr>
              <a:t>Etkinlik / Bir iletkenin Direnci - 1</a:t>
            </a: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834971"/>
            <a:ext cx="450532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4" y="2708920"/>
            <a:ext cx="8928991" cy="3785652"/>
          </a:xfrm>
          <a:prstGeom prst="rect">
            <a:avLst/>
          </a:prstGeom>
        </p:spPr>
        <p:txBody>
          <a:bodyPr wrap="square">
            <a:spAutoFit/>
          </a:bodyPr>
          <a:lstStyle/>
          <a:p>
            <a:r>
              <a:rPr lang="tr-TR" sz="2400" dirty="0"/>
              <a:t>Yukarıdaki şekilde verilen elektrik devresinde, ampul ve raptiye arasındaki iletken tellerin </a:t>
            </a:r>
            <a:r>
              <a:rPr lang="tr-TR" sz="2400" dirty="0" smtClean="0"/>
              <a:t>uzunluk ve </a:t>
            </a:r>
            <a:r>
              <a:rPr lang="tr-TR" sz="2400" dirty="0"/>
              <a:t>dik kesit alanları ayrı olduğuna göre ataşın sırasıyla 1, 2, 3 konumlarına getirilmesi </a:t>
            </a:r>
            <a:r>
              <a:rPr lang="tr-TR" sz="2400" dirty="0" smtClean="0"/>
              <a:t>durumunda ampulün </a:t>
            </a:r>
            <a:r>
              <a:rPr lang="tr-TR" sz="2400" dirty="0"/>
              <a:t>patladığı ile ilgili tahminlerimiz boşluklara yazınız.</a:t>
            </a:r>
          </a:p>
          <a:p>
            <a:r>
              <a:rPr lang="tr-TR" sz="2400" dirty="0"/>
              <a:t>Ataş ………… konumundayken ampul en parlaktır. Çünkü </a:t>
            </a:r>
            <a:r>
              <a:rPr lang="tr-TR" sz="2400" dirty="0" smtClean="0"/>
              <a:t>………………….………………………………………………………………….</a:t>
            </a:r>
            <a:endParaRPr lang="tr-TR" sz="2400" dirty="0"/>
          </a:p>
          <a:p>
            <a:r>
              <a:rPr lang="tr-TR" sz="2400" dirty="0"/>
              <a:t>Ataş ………… konumundayken ampul parlaktır. Çünkü </a:t>
            </a:r>
            <a:r>
              <a:rPr lang="tr-TR" sz="2400" dirty="0" smtClean="0"/>
              <a:t>…………………… ……………………………………………………………………………………..</a:t>
            </a:r>
            <a:endParaRPr lang="tr-TR" sz="2400" dirty="0"/>
          </a:p>
          <a:p>
            <a:r>
              <a:rPr lang="tr-TR" sz="2400" dirty="0"/>
              <a:t>Ataş ………… </a:t>
            </a:r>
            <a:r>
              <a:rPr lang="tr-TR" sz="2400" dirty="0" smtClean="0"/>
              <a:t>konumundayken </a:t>
            </a:r>
            <a:r>
              <a:rPr lang="tr-TR" sz="2400" dirty="0"/>
              <a:t>ampul az parlaktır . Çünkü </a:t>
            </a:r>
            <a:r>
              <a:rPr lang="tr-TR" sz="2400" dirty="0" smtClean="0"/>
              <a:t>……………………</a:t>
            </a:r>
            <a:endParaRPr lang="tr-TR" sz="2400" dirty="0"/>
          </a:p>
          <a:p>
            <a:r>
              <a:rPr lang="tr-TR" sz="2400" dirty="0" smtClean="0"/>
              <a:t>…………………………………………………………………………………………………………..</a:t>
            </a:r>
            <a:endParaRPr lang="tr-TR" sz="2400" dirty="0"/>
          </a:p>
        </p:txBody>
      </p:sp>
      <p:sp>
        <p:nvSpPr>
          <p:cNvPr id="5" name="Dikdörtgen 4"/>
          <p:cNvSpPr/>
          <p:nvPr/>
        </p:nvSpPr>
        <p:spPr>
          <a:xfrm>
            <a:off x="1043608" y="4066945"/>
            <a:ext cx="367408" cy="523220"/>
          </a:xfrm>
          <a:prstGeom prst="rect">
            <a:avLst/>
          </a:prstGeom>
        </p:spPr>
        <p:txBody>
          <a:bodyPr wrap="none">
            <a:spAutoFit/>
          </a:bodyPr>
          <a:lstStyle/>
          <a:p>
            <a:r>
              <a:rPr lang="tr-TR" sz="2800" b="1" dirty="0" smtClean="0">
                <a:solidFill>
                  <a:srgbClr val="FF0000"/>
                </a:solidFill>
              </a:rPr>
              <a:t>3</a:t>
            </a:r>
            <a:endParaRPr lang="tr-TR" sz="2800" b="1" dirty="0">
              <a:solidFill>
                <a:srgbClr val="FF0000"/>
              </a:solidFill>
            </a:endParaRPr>
          </a:p>
        </p:txBody>
      </p:sp>
      <p:sp>
        <p:nvSpPr>
          <p:cNvPr id="6" name="Dikdörtgen 5"/>
          <p:cNvSpPr/>
          <p:nvPr/>
        </p:nvSpPr>
        <p:spPr>
          <a:xfrm>
            <a:off x="323528" y="4509120"/>
            <a:ext cx="3464538" cy="523220"/>
          </a:xfrm>
          <a:prstGeom prst="rect">
            <a:avLst/>
          </a:prstGeom>
        </p:spPr>
        <p:txBody>
          <a:bodyPr wrap="none">
            <a:spAutoFit/>
          </a:bodyPr>
          <a:lstStyle/>
          <a:p>
            <a:r>
              <a:rPr lang="tr-TR" sz="2800" b="1" dirty="0" smtClean="0">
                <a:solidFill>
                  <a:srgbClr val="FF0000"/>
                </a:solidFill>
              </a:rPr>
              <a:t>Bakır iyi bir iletkendir </a:t>
            </a:r>
            <a:endParaRPr lang="tr-TR" sz="2800" b="1" dirty="0">
              <a:solidFill>
                <a:srgbClr val="FF0000"/>
              </a:solidFill>
            </a:endParaRPr>
          </a:p>
        </p:txBody>
      </p:sp>
      <p:sp>
        <p:nvSpPr>
          <p:cNvPr id="7" name="Dikdörtgen 6"/>
          <p:cNvSpPr/>
          <p:nvPr/>
        </p:nvSpPr>
        <p:spPr>
          <a:xfrm>
            <a:off x="953501" y="4869160"/>
            <a:ext cx="367408" cy="523220"/>
          </a:xfrm>
          <a:prstGeom prst="rect">
            <a:avLst/>
          </a:prstGeom>
        </p:spPr>
        <p:txBody>
          <a:bodyPr wrap="none">
            <a:spAutoFit/>
          </a:bodyPr>
          <a:lstStyle/>
          <a:p>
            <a:r>
              <a:rPr lang="tr-TR" sz="2800" b="1" dirty="0" smtClean="0">
                <a:solidFill>
                  <a:srgbClr val="FF0000"/>
                </a:solidFill>
              </a:rPr>
              <a:t>2</a:t>
            </a:r>
            <a:endParaRPr lang="tr-TR" sz="2800" b="1" dirty="0">
              <a:solidFill>
                <a:srgbClr val="FF0000"/>
              </a:solidFill>
            </a:endParaRPr>
          </a:p>
        </p:txBody>
      </p:sp>
      <p:sp>
        <p:nvSpPr>
          <p:cNvPr id="8" name="Dikdörtgen 7"/>
          <p:cNvSpPr/>
          <p:nvPr/>
        </p:nvSpPr>
        <p:spPr>
          <a:xfrm>
            <a:off x="323528" y="5229200"/>
            <a:ext cx="2770887" cy="523220"/>
          </a:xfrm>
          <a:prstGeom prst="rect">
            <a:avLst/>
          </a:prstGeom>
        </p:spPr>
        <p:txBody>
          <a:bodyPr wrap="none">
            <a:spAutoFit/>
          </a:bodyPr>
          <a:lstStyle/>
          <a:p>
            <a:r>
              <a:rPr lang="tr-TR" sz="2800" b="1" dirty="0" smtClean="0">
                <a:solidFill>
                  <a:srgbClr val="FF0000"/>
                </a:solidFill>
              </a:rPr>
              <a:t>Demir  iletkendir </a:t>
            </a:r>
            <a:endParaRPr lang="tr-TR" sz="2800" b="1" dirty="0">
              <a:solidFill>
                <a:srgbClr val="FF0000"/>
              </a:solidFill>
            </a:endParaRPr>
          </a:p>
        </p:txBody>
      </p:sp>
      <p:sp>
        <p:nvSpPr>
          <p:cNvPr id="9" name="Dikdörtgen 8"/>
          <p:cNvSpPr/>
          <p:nvPr/>
        </p:nvSpPr>
        <p:spPr>
          <a:xfrm>
            <a:off x="953501" y="5637057"/>
            <a:ext cx="367408" cy="523220"/>
          </a:xfrm>
          <a:prstGeom prst="rect">
            <a:avLst/>
          </a:prstGeom>
        </p:spPr>
        <p:txBody>
          <a:bodyPr wrap="none">
            <a:spAutoFit/>
          </a:bodyPr>
          <a:lstStyle/>
          <a:p>
            <a:r>
              <a:rPr lang="tr-TR" sz="2800" b="1" dirty="0" smtClean="0">
                <a:solidFill>
                  <a:srgbClr val="FF0000"/>
                </a:solidFill>
              </a:rPr>
              <a:t>1</a:t>
            </a:r>
            <a:endParaRPr lang="tr-TR" sz="2800" b="1" dirty="0">
              <a:solidFill>
                <a:srgbClr val="FF0000"/>
              </a:solidFill>
            </a:endParaRPr>
          </a:p>
        </p:txBody>
      </p:sp>
      <p:sp>
        <p:nvSpPr>
          <p:cNvPr id="10" name="Dikdörtgen 9"/>
          <p:cNvSpPr/>
          <p:nvPr/>
        </p:nvSpPr>
        <p:spPr>
          <a:xfrm>
            <a:off x="327129" y="6160277"/>
            <a:ext cx="5212517" cy="523220"/>
          </a:xfrm>
          <a:prstGeom prst="rect">
            <a:avLst/>
          </a:prstGeom>
        </p:spPr>
        <p:txBody>
          <a:bodyPr wrap="none">
            <a:spAutoFit/>
          </a:bodyPr>
          <a:lstStyle/>
          <a:p>
            <a:r>
              <a:rPr lang="tr-TR" sz="2800" b="1" dirty="0" smtClean="0">
                <a:solidFill>
                  <a:srgbClr val="FF0000"/>
                </a:solidFill>
              </a:rPr>
              <a:t>Nikel –krom iyi bir iletken değildir</a:t>
            </a:r>
            <a:endParaRPr lang="tr-TR" sz="2800" b="1" dirty="0">
              <a:solidFill>
                <a:srgbClr val="FF0000"/>
              </a:solidFill>
            </a:endParaRPr>
          </a:p>
        </p:txBody>
      </p:sp>
    </p:spTree>
    <p:extLst>
      <p:ext uri="{BB962C8B-B14F-4D97-AF65-F5344CB8AC3E}">
        <p14:creationId xmlns:p14="http://schemas.microsoft.com/office/powerpoint/2010/main" val="427408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95536" y="5224379"/>
            <a:ext cx="8352928" cy="1569660"/>
          </a:xfrm>
          <a:prstGeom prst="rect">
            <a:avLst/>
          </a:prstGeom>
        </p:spPr>
        <p:txBody>
          <a:bodyPr wrap="square">
            <a:spAutoFit/>
          </a:bodyPr>
          <a:lstStyle/>
          <a:p>
            <a:pPr lvl="0"/>
            <a:r>
              <a:rPr lang="tr-TR" sz="2400" dirty="0">
                <a:solidFill>
                  <a:prstClr val="black"/>
                </a:solidFill>
              </a:rPr>
              <a:t>A devresi</a:t>
            </a:r>
          </a:p>
          <a:p>
            <a:pPr lvl="0"/>
            <a:r>
              <a:rPr lang="tr-TR" sz="2400" dirty="0">
                <a:solidFill>
                  <a:prstClr val="black"/>
                </a:solidFill>
              </a:rPr>
              <a:t>1. konumu: ……………………………………………………………………………</a:t>
            </a:r>
          </a:p>
          <a:p>
            <a:pPr lvl="0"/>
            <a:r>
              <a:rPr lang="tr-TR" sz="2400" dirty="0">
                <a:solidFill>
                  <a:prstClr val="black"/>
                </a:solidFill>
              </a:rPr>
              <a:t>2. konumu: ………………………………………………………………………………</a:t>
            </a:r>
          </a:p>
          <a:p>
            <a:pPr lvl="0"/>
            <a:r>
              <a:rPr lang="tr-TR" sz="2400" dirty="0">
                <a:solidFill>
                  <a:prstClr val="black"/>
                </a:solidFill>
              </a:rPr>
              <a:t>3. konumu: ……………………………………………………………………………</a:t>
            </a:r>
          </a:p>
        </p:txBody>
      </p:sp>
      <p:sp>
        <p:nvSpPr>
          <p:cNvPr id="2" name="Dikdörtgen 1"/>
          <p:cNvSpPr/>
          <p:nvPr/>
        </p:nvSpPr>
        <p:spPr>
          <a:xfrm>
            <a:off x="179512" y="28983"/>
            <a:ext cx="8712968" cy="646331"/>
          </a:xfrm>
          <a:prstGeom prst="rect">
            <a:avLst/>
          </a:prstGeom>
          <a:solidFill>
            <a:schemeClr val="accent6">
              <a:lumMod val="75000"/>
            </a:schemeClr>
          </a:solidFill>
        </p:spPr>
        <p:txBody>
          <a:bodyPr wrap="square">
            <a:spAutoFit/>
          </a:bodyPr>
          <a:lstStyle/>
          <a:p>
            <a:r>
              <a:rPr lang="tr-TR" sz="3600" dirty="0">
                <a:solidFill>
                  <a:schemeClr val="bg1"/>
                </a:solidFill>
              </a:rPr>
              <a:t>Etkinlik / Bir iletkenin Direnci - </a:t>
            </a:r>
            <a:r>
              <a:rPr lang="tr-TR" sz="3600" dirty="0" smtClean="0">
                <a:solidFill>
                  <a:schemeClr val="bg1"/>
                </a:solidFill>
              </a:rPr>
              <a:t>2</a:t>
            </a:r>
            <a:endParaRPr lang="tr-TR" sz="3600" dirty="0">
              <a:solidFill>
                <a:schemeClr val="bg1"/>
              </a:solidFill>
            </a:endParaRPr>
          </a:p>
        </p:txBody>
      </p:sp>
      <p:sp>
        <p:nvSpPr>
          <p:cNvPr id="3" name="Dikdörtgen 2"/>
          <p:cNvSpPr/>
          <p:nvPr/>
        </p:nvSpPr>
        <p:spPr>
          <a:xfrm>
            <a:off x="179512" y="697485"/>
            <a:ext cx="8712968" cy="1323439"/>
          </a:xfrm>
          <a:prstGeom prst="rect">
            <a:avLst/>
          </a:prstGeom>
        </p:spPr>
        <p:txBody>
          <a:bodyPr wrap="square">
            <a:spAutoFit/>
          </a:bodyPr>
          <a:lstStyle/>
          <a:p>
            <a:r>
              <a:rPr lang="tr-TR" sz="2000" dirty="0"/>
              <a:t>Aşağıdaki şekilde verilen A ve B devrelerinde ampuller özdeştir. Ataş ile ampul arasındaki </a:t>
            </a:r>
            <a:r>
              <a:rPr lang="tr-TR" sz="2000" dirty="0" smtClean="0"/>
              <a:t>iletken teller </a:t>
            </a:r>
            <a:r>
              <a:rPr lang="tr-TR" sz="2000" dirty="0"/>
              <a:t>nikel-kromdan yapılmıştır. Ataşın sırasıyla 1, 2 ve 3. konumlarına getirilmesi </a:t>
            </a:r>
            <a:r>
              <a:rPr lang="tr-TR" sz="2000" dirty="0" smtClean="0"/>
              <a:t>durumunda </a:t>
            </a:r>
            <a:r>
              <a:rPr lang="tr-TR" sz="2000" dirty="0" err="1" smtClean="0"/>
              <a:t>ampülün</a:t>
            </a:r>
            <a:r>
              <a:rPr lang="tr-TR" sz="2000" dirty="0" smtClean="0"/>
              <a:t> </a:t>
            </a:r>
            <a:r>
              <a:rPr lang="tr-TR" sz="2000" dirty="0"/>
              <a:t>parlaklığı ile ilgili gözlem sonuçlarını yazınız.</a:t>
            </a: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937" y="1772817"/>
            <a:ext cx="6334125" cy="3243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934614" y="5477821"/>
            <a:ext cx="6309794" cy="523220"/>
          </a:xfrm>
          <a:prstGeom prst="rect">
            <a:avLst/>
          </a:prstGeom>
        </p:spPr>
        <p:txBody>
          <a:bodyPr wrap="square">
            <a:spAutoFit/>
          </a:bodyPr>
          <a:lstStyle/>
          <a:p>
            <a:r>
              <a:rPr lang="tr-TR" sz="2800" b="1" dirty="0" smtClean="0">
                <a:solidFill>
                  <a:srgbClr val="FF0000"/>
                </a:solidFill>
              </a:rPr>
              <a:t>az parlak çünkü incedir </a:t>
            </a:r>
            <a:endParaRPr lang="tr-TR" sz="2800" b="1" dirty="0">
              <a:solidFill>
                <a:srgbClr val="FF0000"/>
              </a:solidFill>
            </a:endParaRPr>
          </a:p>
        </p:txBody>
      </p:sp>
      <p:sp>
        <p:nvSpPr>
          <p:cNvPr id="7" name="Dikdörtgen 6"/>
          <p:cNvSpPr/>
          <p:nvPr/>
        </p:nvSpPr>
        <p:spPr>
          <a:xfrm>
            <a:off x="1934614" y="5877272"/>
            <a:ext cx="6525818" cy="523220"/>
          </a:xfrm>
          <a:prstGeom prst="rect">
            <a:avLst/>
          </a:prstGeom>
        </p:spPr>
        <p:txBody>
          <a:bodyPr wrap="square">
            <a:spAutoFit/>
          </a:bodyPr>
          <a:lstStyle/>
          <a:p>
            <a:r>
              <a:rPr lang="tr-TR" sz="2800" b="1" dirty="0" smtClean="0">
                <a:solidFill>
                  <a:srgbClr val="FF0000"/>
                </a:solidFill>
              </a:rPr>
              <a:t>Parlak çünkü normaldir  </a:t>
            </a:r>
            <a:endParaRPr lang="tr-TR" sz="2800" b="1" dirty="0">
              <a:solidFill>
                <a:srgbClr val="FF0000"/>
              </a:solidFill>
            </a:endParaRPr>
          </a:p>
        </p:txBody>
      </p:sp>
      <p:sp>
        <p:nvSpPr>
          <p:cNvPr id="8" name="Dikdörtgen 7"/>
          <p:cNvSpPr/>
          <p:nvPr/>
        </p:nvSpPr>
        <p:spPr>
          <a:xfrm>
            <a:off x="1907704" y="6251347"/>
            <a:ext cx="5760640" cy="523220"/>
          </a:xfrm>
          <a:prstGeom prst="rect">
            <a:avLst/>
          </a:prstGeom>
        </p:spPr>
        <p:txBody>
          <a:bodyPr wrap="square">
            <a:spAutoFit/>
          </a:bodyPr>
          <a:lstStyle/>
          <a:p>
            <a:r>
              <a:rPr lang="tr-TR" sz="2800" b="1" dirty="0">
                <a:solidFill>
                  <a:srgbClr val="FF0000"/>
                </a:solidFill>
              </a:rPr>
              <a:t>çok </a:t>
            </a:r>
            <a:r>
              <a:rPr lang="tr-TR" sz="2800" b="1" dirty="0" smtClean="0">
                <a:solidFill>
                  <a:srgbClr val="FF0000"/>
                </a:solidFill>
              </a:rPr>
              <a:t>parlak çünkü kalındır </a:t>
            </a:r>
            <a:endParaRPr lang="tr-TR" sz="2800" b="1" dirty="0">
              <a:solidFill>
                <a:srgbClr val="FF0000"/>
              </a:solidFill>
            </a:endParaRPr>
          </a:p>
        </p:txBody>
      </p:sp>
    </p:spTree>
    <p:extLst>
      <p:ext uri="{BB962C8B-B14F-4D97-AF65-F5344CB8AC3E}">
        <p14:creationId xmlns:p14="http://schemas.microsoft.com/office/powerpoint/2010/main" val="277202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87016" y="4753307"/>
            <a:ext cx="8856984" cy="1815882"/>
          </a:xfrm>
          <a:prstGeom prst="rect">
            <a:avLst/>
          </a:prstGeom>
        </p:spPr>
        <p:txBody>
          <a:bodyPr wrap="square">
            <a:spAutoFit/>
          </a:bodyPr>
          <a:lstStyle/>
          <a:p>
            <a:r>
              <a:rPr lang="tr-TR" sz="2800" dirty="0" smtClean="0"/>
              <a:t>B </a:t>
            </a:r>
            <a:r>
              <a:rPr lang="tr-TR" sz="2800" dirty="0"/>
              <a:t>devresi</a:t>
            </a:r>
          </a:p>
          <a:p>
            <a:r>
              <a:rPr lang="tr-TR" sz="2800" dirty="0"/>
              <a:t>1. konumu: </a:t>
            </a:r>
            <a:r>
              <a:rPr lang="tr-TR" sz="2800" dirty="0" smtClean="0"/>
              <a:t>…………………………………………………………………</a:t>
            </a:r>
            <a:endParaRPr lang="tr-TR" sz="2800" dirty="0"/>
          </a:p>
          <a:p>
            <a:r>
              <a:rPr lang="tr-TR" sz="2800" dirty="0"/>
              <a:t>2. konumu: </a:t>
            </a:r>
            <a:r>
              <a:rPr lang="tr-TR" sz="2800" dirty="0" smtClean="0"/>
              <a:t>……………………………………………………………………</a:t>
            </a:r>
            <a:endParaRPr lang="tr-TR" sz="2800" dirty="0"/>
          </a:p>
          <a:p>
            <a:r>
              <a:rPr lang="tr-TR" sz="2800" dirty="0"/>
              <a:t>3. konumu: </a:t>
            </a:r>
            <a:r>
              <a:rPr lang="tr-TR" sz="2800" dirty="0" smtClean="0"/>
              <a:t>……………………………………………………………………</a:t>
            </a:r>
            <a:endParaRPr lang="tr-TR" sz="2800" dirty="0"/>
          </a:p>
        </p:txBody>
      </p:sp>
      <p:sp>
        <p:nvSpPr>
          <p:cNvPr id="3" name="Dikdörtgen 2"/>
          <p:cNvSpPr/>
          <p:nvPr/>
        </p:nvSpPr>
        <p:spPr>
          <a:xfrm>
            <a:off x="1979712" y="5020434"/>
            <a:ext cx="6624736" cy="523220"/>
          </a:xfrm>
          <a:prstGeom prst="rect">
            <a:avLst/>
          </a:prstGeom>
        </p:spPr>
        <p:txBody>
          <a:bodyPr wrap="square">
            <a:spAutoFit/>
          </a:bodyPr>
          <a:lstStyle/>
          <a:p>
            <a:r>
              <a:rPr lang="tr-TR" sz="2800" b="1" dirty="0">
                <a:solidFill>
                  <a:srgbClr val="FF0000"/>
                </a:solidFill>
              </a:rPr>
              <a:t>çok parlak </a:t>
            </a:r>
            <a:r>
              <a:rPr lang="tr-TR" sz="2800" b="1" dirty="0" smtClean="0">
                <a:solidFill>
                  <a:srgbClr val="FF0000"/>
                </a:solidFill>
              </a:rPr>
              <a:t> çünkü boyu kısa</a:t>
            </a:r>
            <a:endParaRPr lang="tr-TR" sz="2800" b="1" dirty="0">
              <a:solidFill>
                <a:srgbClr val="FF0000"/>
              </a:solidFill>
            </a:endParaRPr>
          </a:p>
        </p:txBody>
      </p:sp>
      <p:sp>
        <p:nvSpPr>
          <p:cNvPr id="4" name="Dikdörtgen 3"/>
          <p:cNvSpPr/>
          <p:nvPr/>
        </p:nvSpPr>
        <p:spPr>
          <a:xfrm>
            <a:off x="2109061" y="5588553"/>
            <a:ext cx="6129449" cy="523220"/>
          </a:xfrm>
          <a:prstGeom prst="rect">
            <a:avLst/>
          </a:prstGeom>
        </p:spPr>
        <p:txBody>
          <a:bodyPr wrap="square">
            <a:spAutoFit/>
          </a:bodyPr>
          <a:lstStyle/>
          <a:p>
            <a:r>
              <a:rPr lang="tr-TR" sz="2800" b="1" dirty="0" smtClean="0">
                <a:solidFill>
                  <a:srgbClr val="FF0000"/>
                </a:solidFill>
              </a:rPr>
              <a:t>Parlak çünkü boyu normal </a:t>
            </a:r>
            <a:endParaRPr lang="tr-TR" sz="2800" b="1" dirty="0">
              <a:solidFill>
                <a:srgbClr val="FF0000"/>
              </a:solidFill>
            </a:endParaRPr>
          </a:p>
        </p:txBody>
      </p:sp>
      <p:sp>
        <p:nvSpPr>
          <p:cNvPr id="5" name="Dikdörtgen 4"/>
          <p:cNvSpPr/>
          <p:nvPr/>
        </p:nvSpPr>
        <p:spPr>
          <a:xfrm>
            <a:off x="2071287" y="6046551"/>
            <a:ext cx="6821193" cy="523220"/>
          </a:xfrm>
          <a:prstGeom prst="rect">
            <a:avLst/>
          </a:prstGeom>
        </p:spPr>
        <p:txBody>
          <a:bodyPr wrap="square">
            <a:spAutoFit/>
          </a:bodyPr>
          <a:lstStyle/>
          <a:p>
            <a:r>
              <a:rPr lang="tr-TR" sz="2800" b="1" dirty="0" smtClean="0">
                <a:solidFill>
                  <a:srgbClr val="FF0000"/>
                </a:solidFill>
              </a:rPr>
              <a:t>Az parlak çünkü boyu uzundur </a:t>
            </a:r>
            <a:endParaRPr lang="tr-TR" sz="2800" b="1" dirty="0">
              <a:solidFill>
                <a:srgbClr val="FF0000"/>
              </a:solidFill>
            </a:endParaRP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60648"/>
            <a:ext cx="7704856"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033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4955203" cy="646331"/>
          </a:xfrm>
          <a:prstGeom prst="rect">
            <a:avLst/>
          </a:prstGeom>
        </p:spPr>
        <p:txBody>
          <a:bodyPr wrap="none">
            <a:spAutoFit/>
          </a:bodyPr>
          <a:lstStyle/>
          <a:p>
            <a:r>
              <a:rPr lang="tr-TR" sz="3600" b="1" dirty="0">
                <a:solidFill>
                  <a:srgbClr val="2680FF"/>
                </a:solidFill>
                <a:latin typeface="OpenSans-Bold"/>
              </a:rPr>
              <a:t>Direnç Ölçülebilir mi?</a:t>
            </a:r>
            <a:endParaRPr lang="tr-TR" sz="3600" dirty="0"/>
          </a:p>
        </p:txBody>
      </p:sp>
      <p:sp>
        <p:nvSpPr>
          <p:cNvPr id="3" name="Dikdörtgen 2"/>
          <p:cNvSpPr/>
          <p:nvPr/>
        </p:nvSpPr>
        <p:spPr>
          <a:xfrm>
            <a:off x="179512" y="1196752"/>
            <a:ext cx="8640960" cy="3970318"/>
          </a:xfrm>
          <a:prstGeom prst="rect">
            <a:avLst/>
          </a:prstGeom>
        </p:spPr>
        <p:txBody>
          <a:bodyPr wrap="square">
            <a:spAutoFit/>
          </a:bodyPr>
          <a:lstStyle/>
          <a:p>
            <a:r>
              <a:rPr lang="tr-TR" sz="2800" dirty="0">
                <a:latin typeface="mHelvetica"/>
              </a:rPr>
              <a:t>“Boyunuz kaç santimetre?” diye sorulsa boyunuzu ölçerek 140 cm diyebilirsiniz. “Çantanız kaç gramdır</a:t>
            </a:r>
            <a:r>
              <a:rPr lang="tr-TR" sz="2800" dirty="0" smtClean="0">
                <a:latin typeface="mHelvetica"/>
              </a:rPr>
              <a:t>?” diye </a:t>
            </a:r>
            <a:r>
              <a:rPr lang="tr-TR" sz="2800" dirty="0">
                <a:latin typeface="mHelvetica"/>
              </a:rPr>
              <a:t>sorulsa çantanızı tartarak 1200 gr diyebilirsiniz. Acaba bir iletkenin direnci kaç </a:t>
            </a:r>
            <a:r>
              <a:rPr lang="tr-TR" sz="2800" dirty="0" err="1">
                <a:latin typeface="mHelvetica"/>
              </a:rPr>
              <a:t>ohm’dur</a:t>
            </a:r>
            <a:r>
              <a:rPr lang="tr-TR" sz="2800" dirty="0">
                <a:latin typeface="mHelvetica"/>
              </a:rPr>
              <a:t>, </a:t>
            </a:r>
            <a:r>
              <a:rPr lang="tr-TR" sz="2800" dirty="0" smtClean="0">
                <a:latin typeface="mHelvetica"/>
              </a:rPr>
              <a:t>diye sorulsa </a:t>
            </a:r>
            <a:r>
              <a:rPr lang="tr-TR" sz="2800" dirty="0">
                <a:latin typeface="mHelvetica"/>
              </a:rPr>
              <a:t>ne dersiniz? İletkenin bir direnci olduğunu ve direnci nelerin belirlediğini öğrendiniz. </a:t>
            </a:r>
            <a:r>
              <a:rPr lang="tr-TR" sz="2800" dirty="0" smtClean="0">
                <a:latin typeface="mHelvetica"/>
              </a:rPr>
              <a:t>Direncin ölçümü </a:t>
            </a:r>
            <a:r>
              <a:rPr lang="tr-TR" sz="2800" dirty="0">
                <a:latin typeface="mHelvetica"/>
              </a:rPr>
              <a:t>yapılabilir mi? Verilen deneyi arkadaşlarınızla yaparak direncin nasıl ölçüldüğünü öğreniniz.</a:t>
            </a:r>
            <a:endParaRPr lang="tr-TR" sz="2800" dirty="0"/>
          </a:p>
        </p:txBody>
      </p:sp>
    </p:spTree>
    <p:extLst>
      <p:ext uri="{BB962C8B-B14F-4D97-AF65-F5344CB8AC3E}">
        <p14:creationId xmlns:p14="http://schemas.microsoft.com/office/powerpoint/2010/main" val="40981096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8664" y="116631"/>
            <a:ext cx="8825824" cy="463407"/>
          </a:xfrm>
          <a:prstGeom prst="rect">
            <a:avLst/>
          </a:prstGeom>
          <a:solidFill>
            <a:schemeClr val="accent1">
              <a:lumMod val="75000"/>
            </a:schemeClr>
          </a:solidFill>
        </p:spPr>
        <p:txBody>
          <a:bodyPr wrap="square">
            <a:spAutoFit/>
          </a:bodyPr>
          <a:lstStyle/>
          <a:p>
            <a:r>
              <a:rPr lang="tr-TR" sz="2400" b="1" dirty="0">
                <a:solidFill>
                  <a:srgbClr val="FFFFFF"/>
                </a:solidFill>
                <a:latin typeface="OpenSans-Bold"/>
              </a:rPr>
              <a:t>DENEY / Devre Elemanlarının Direncini Ölçebilir miyiz?</a:t>
            </a:r>
            <a:endParaRPr lang="tr-TR" sz="2400" dirty="0"/>
          </a:p>
        </p:txBody>
      </p:sp>
      <p:sp>
        <p:nvSpPr>
          <p:cNvPr id="3" name="Dikdörtgen 2"/>
          <p:cNvSpPr/>
          <p:nvPr/>
        </p:nvSpPr>
        <p:spPr>
          <a:xfrm>
            <a:off x="158800" y="764704"/>
            <a:ext cx="5061272" cy="2985433"/>
          </a:xfrm>
          <a:prstGeom prst="rect">
            <a:avLst/>
          </a:prstGeom>
        </p:spPr>
        <p:txBody>
          <a:bodyPr wrap="square">
            <a:spAutoFit/>
          </a:bodyPr>
          <a:lstStyle/>
          <a:p>
            <a:r>
              <a:rPr lang="tr-TR" sz="2800" b="1" dirty="0">
                <a:solidFill>
                  <a:srgbClr val="000000"/>
                </a:solidFill>
                <a:latin typeface="mHelvetica-Bold"/>
              </a:rPr>
              <a:t>Nasıl Yapalım?</a:t>
            </a:r>
          </a:p>
          <a:p>
            <a:r>
              <a:rPr lang="tr-TR" sz="2000" dirty="0">
                <a:solidFill>
                  <a:srgbClr val="FF0000"/>
                </a:solidFill>
                <a:latin typeface="mHelvetica"/>
              </a:rPr>
              <a:t>• </a:t>
            </a:r>
            <a:r>
              <a:rPr lang="tr-TR" sz="2000" dirty="0">
                <a:solidFill>
                  <a:srgbClr val="000000"/>
                </a:solidFill>
                <a:latin typeface="mHelvetica"/>
              </a:rPr>
              <a:t>Devre elemanlarının dirençlerini nasıl ölçebileceğini </a:t>
            </a:r>
            <a:r>
              <a:rPr lang="tr-TR" sz="2000" dirty="0" smtClean="0">
                <a:solidFill>
                  <a:srgbClr val="000000"/>
                </a:solidFill>
                <a:latin typeface="mHelvetica"/>
              </a:rPr>
              <a:t>tahmin ediniz</a:t>
            </a:r>
            <a:r>
              <a:rPr lang="tr-TR" sz="2000" dirty="0">
                <a:solidFill>
                  <a:srgbClr val="000000"/>
                </a:solidFill>
                <a:latin typeface="mHelvetica"/>
              </a:rPr>
              <a:t>.</a:t>
            </a:r>
          </a:p>
          <a:p>
            <a:r>
              <a:rPr lang="tr-TR" sz="2000" dirty="0">
                <a:solidFill>
                  <a:srgbClr val="FF0000"/>
                </a:solidFill>
                <a:latin typeface="mHelvetica"/>
              </a:rPr>
              <a:t>• </a:t>
            </a:r>
            <a:r>
              <a:rPr lang="tr-TR" sz="2000" dirty="0">
                <a:solidFill>
                  <a:srgbClr val="000000"/>
                </a:solidFill>
                <a:latin typeface="mHelvetica"/>
              </a:rPr>
              <a:t>Devre elemanlarının dirençlerini, </a:t>
            </a:r>
            <a:r>
              <a:rPr lang="tr-TR" sz="2000" dirty="0" smtClean="0">
                <a:solidFill>
                  <a:srgbClr val="000000"/>
                </a:solidFill>
                <a:latin typeface="mHelvetica"/>
              </a:rPr>
              <a:t>direnç ölçer yardımıyla ölçünüz</a:t>
            </a:r>
            <a:r>
              <a:rPr lang="tr-TR" sz="2000" dirty="0">
                <a:solidFill>
                  <a:srgbClr val="000000"/>
                </a:solidFill>
                <a:latin typeface="mHelvetica"/>
              </a:rPr>
              <a:t>. Ölçüm yaparken </a:t>
            </a:r>
            <a:r>
              <a:rPr lang="tr-TR" sz="2000" dirty="0" smtClean="0">
                <a:solidFill>
                  <a:srgbClr val="000000"/>
                </a:solidFill>
                <a:latin typeface="mHelvetica"/>
              </a:rPr>
              <a:t>direnç ölçerin </a:t>
            </a:r>
            <a:r>
              <a:rPr lang="tr-TR" sz="2000" dirty="0">
                <a:solidFill>
                  <a:srgbClr val="000000"/>
                </a:solidFill>
                <a:latin typeface="mHelvetica"/>
              </a:rPr>
              <a:t>ucundaki </a:t>
            </a:r>
            <a:r>
              <a:rPr lang="tr-TR" sz="2000" dirty="0" smtClean="0">
                <a:solidFill>
                  <a:srgbClr val="000000"/>
                </a:solidFill>
                <a:latin typeface="mHelvetica"/>
              </a:rPr>
              <a:t>plastik kısmından </a:t>
            </a:r>
            <a:r>
              <a:rPr lang="tr-TR" sz="2000" dirty="0">
                <a:solidFill>
                  <a:srgbClr val="000000"/>
                </a:solidFill>
                <a:latin typeface="mHelvetica"/>
              </a:rPr>
              <a:t>tutunuz.</a:t>
            </a:r>
          </a:p>
          <a:p>
            <a:r>
              <a:rPr lang="tr-TR" sz="2000" dirty="0">
                <a:solidFill>
                  <a:srgbClr val="FF0000"/>
                </a:solidFill>
                <a:latin typeface="mHelvetica"/>
              </a:rPr>
              <a:t>• </a:t>
            </a:r>
            <a:r>
              <a:rPr lang="tr-TR" sz="2000" dirty="0">
                <a:solidFill>
                  <a:srgbClr val="000000"/>
                </a:solidFill>
                <a:latin typeface="mHelvetica"/>
              </a:rPr>
              <a:t>Ölçümlerinizi defterimize oluşturduğumuz çizelgeye yazınız.</a:t>
            </a:r>
            <a:endParaRPr lang="tr-TR" sz="2000" dirty="0"/>
          </a:p>
        </p:txBody>
      </p:sp>
      <p:sp>
        <p:nvSpPr>
          <p:cNvPr id="4" name="Dikdörtgen 3"/>
          <p:cNvSpPr/>
          <p:nvPr/>
        </p:nvSpPr>
        <p:spPr>
          <a:xfrm>
            <a:off x="158801" y="3645024"/>
            <a:ext cx="5997376" cy="1631216"/>
          </a:xfrm>
          <a:prstGeom prst="rect">
            <a:avLst/>
          </a:prstGeom>
        </p:spPr>
        <p:txBody>
          <a:bodyPr wrap="square">
            <a:spAutoFit/>
          </a:bodyPr>
          <a:lstStyle/>
          <a:p>
            <a:r>
              <a:rPr lang="tr-TR" sz="2800" b="1" dirty="0">
                <a:solidFill>
                  <a:srgbClr val="000000"/>
                </a:solidFill>
                <a:latin typeface="mHelvetica-Bold"/>
              </a:rPr>
              <a:t>Yorumlayalım, Sonuçlandıralım.</a:t>
            </a:r>
          </a:p>
          <a:p>
            <a:r>
              <a:rPr lang="tr-TR" sz="2400" dirty="0">
                <a:solidFill>
                  <a:srgbClr val="FF0000"/>
                </a:solidFill>
                <a:latin typeface="mHelvetica"/>
              </a:rPr>
              <a:t>• </a:t>
            </a:r>
            <a:r>
              <a:rPr lang="tr-TR" sz="2400" dirty="0" smtClean="0">
                <a:solidFill>
                  <a:srgbClr val="000000"/>
                </a:solidFill>
                <a:latin typeface="mHelvetica"/>
              </a:rPr>
              <a:t>Direnç ölçerin </a:t>
            </a:r>
            <a:r>
              <a:rPr lang="tr-TR" sz="2400" dirty="0">
                <a:solidFill>
                  <a:srgbClr val="000000"/>
                </a:solidFill>
                <a:latin typeface="mHelvetica"/>
              </a:rPr>
              <a:t>tek ucunu tele dokundursaydınız, telin direncini </a:t>
            </a:r>
            <a:r>
              <a:rPr lang="tr-TR" sz="2400" dirty="0" smtClean="0">
                <a:solidFill>
                  <a:srgbClr val="000000"/>
                </a:solidFill>
                <a:latin typeface="mHelvetica"/>
              </a:rPr>
              <a:t>ölçebilir miydiniz ? </a:t>
            </a:r>
            <a:r>
              <a:rPr lang="tr-TR" sz="2400" dirty="0">
                <a:solidFill>
                  <a:srgbClr val="000000"/>
                </a:solidFill>
                <a:latin typeface="mHelvetica"/>
              </a:rPr>
              <a:t>Cevabınızı açıklayınız</a:t>
            </a:r>
            <a:r>
              <a:rPr lang="tr-TR" sz="2400" dirty="0" smtClean="0">
                <a:solidFill>
                  <a:srgbClr val="000000"/>
                </a:solidFill>
                <a:latin typeface="mHelvetica"/>
              </a:rPr>
              <a:t>.</a:t>
            </a:r>
            <a:endParaRPr lang="tr-TR" sz="2400" dirty="0">
              <a:solidFill>
                <a:srgbClr val="000000"/>
              </a:solidFill>
              <a:latin typeface="mHelvetica"/>
            </a:endParaRPr>
          </a:p>
        </p:txBody>
      </p:sp>
      <p:sp>
        <p:nvSpPr>
          <p:cNvPr id="7" name="Dikdörtgen 6"/>
          <p:cNvSpPr/>
          <p:nvPr/>
        </p:nvSpPr>
        <p:spPr>
          <a:xfrm>
            <a:off x="6540866" y="580038"/>
            <a:ext cx="2423622" cy="369332"/>
          </a:xfrm>
          <a:prstGeom prst="rect">
            <a:avLst/>
          </a:prstGeom>
          <a:solidFill>
            <a:srgbClr val="FF0000"/>
          </a:solidFill>
        </p:spPr>
        <p:txBody>
          <a:bodyPr wrap="square">
            <a:spAutoFit/>
          </a:bodyPr>
          <a:lstStyle/>
          <a:p>
            <a:r>
              <a:rPr lang="tr-TR" b="1" dirty="0">
                <a:solidFill>
                  <a:srgbClr val="FFFFFF"/>
                </a:solidFill>
                <a:latin typeface="OpenSans-Bold"/>
              </a:rPr>
              <a:t>Araç ve Gereç</a:t>
            </a:r>
            <a:endParaRPr lang="tr-TR" dirty="0"/>
          </a:p>
        </p:txBody>
      </p:sp>
      <p:sp>
        <p:nvSpPr>
          <p:cNvPr id="8" name="Dikdörtgen 7"/>
          <p:cNvSpPr/>
          <p:nvPr/>
        </p:nvSpPr>
        <p:spPr>
          <a:xfrm>
            <a:off x="6540866" y="949370"/>
            <a:ext cx="2542988" cy="1569660"/>
          </a:xfrm>
          <a:prstGeom prst="rect">
            <a:avLst/>
          </a:prstGeom>
        </p:spPr>
        <p:txBody>
          <a:bodyPr wrap="square">
            <a:spAutoFit/>
          </a:bodyPr>
          <a:lstStyle/>
          <a:p>
            <a:r>
              <a:rPr lang="tr-TR" sz="2400" dirty="0"/>
              <a:t>• Değişik ampuller</a:t>
            </a:r>
          </a:p>
          <a:p>
            <a:r>
              <a:rPr lang="tr-TR" sz="2400" dirty="0"/>
              <a:t>• Farklı boyutlarda </a:t>
            </a:r>
            <a:r>
              <a:rPr lang="tr-TR" sz="2400" dirty="0" smtClean="0"/>
              <a:t>iletken teller</a:t>
            </a:r>
            <a:endParaRPr lang="tr-TR" sz="2400" dirty="0"/>
          </a:p>
          <a:p>
            <a:r>
              <a:rPr lang="tr-TR" sz="2400" dirty="0"/>
              <a:t>• </a:t>
            </a:r>
            <a:r>
              <a:rPr lang="tr-TR" sz="2400" dirty="0" smtClean="0"/>
              <a:t>Direnç ölçer</a:t>
            </a:r>
            <a:endParaRPr lang="tr-TR" sz="2400" dirty="0"/>
          </a:p>
        </p:txBody>
      </p:sp>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74373" y="3196814"/>
            <a:ext cx="2790115" cy="2079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8664" y="5599878"/>
            <a:ext cx="8945190" cy="1200329"/>
          </a:xfrm>
          <a:prstGeom prst="rect">
            <a:avLst/>
          </a:prstGeom>
        </p:spPr>
        <p:txBody>
          <a:bodyPr wrap="square">
            <a:spAutoFit/>
          </a:bodyPr>
          <a:lstStyle/>
          <a:p>
            <a:r>
              <a:rPr lang="tr-TR" sz="2400" dirty="0">
                <a:solidFill>
                  <a:srgbClr val="FF0000"/>
                </a:solidFill>
                <a:latin typeface="mHelvetica"/>
              </a:rPr>
              <a:t>• </a:t>
            </a:r>
            <a:r>
              <a:rPr lang="tr-TR" sz="2400" dirty="0">
                <a:solidFill>
                  <a:srgbClr val="000000"/>
                </a:solidFill>
                <a:latin typeface="mHelvetica"/>
              </a:rPr>
              <a:t>Direncini sıfır olarak ölçtüğümüz devre elemanı var mıdır? Buna göre kullandığımız devre elemanlarının dirençlerinin olup olmaması ile ilgili nasıl </a:t>
            </a:r>
            <a:r>
              <a:rPr lang="tr-TR" sz="2400" dirty="0">
                <a:solidFill>
                  <a:prstClr val="black"/>
                </a:solidFill>
                <a:latin typeface="mHelvetica"/>
              </a:rPr>
              <a:t>bir sonuca ulaştığınızı açıklayınız</a:t>
            </a:r>
            <a:endParaRPr lang="tr-TR" dirty="0"/>
          </a:p>
        </p:txBody>
      </p:sp>
    </p:spTree>
    <p:extLst>
      <p:ext uri="{BB962C8B-B14F-4D97-AF65-F5344CB8AC3E}">
        <p14:creationId xmlns:p14="http://schemas.microsoft.com/office/powerpoint/2010/main" val="123004096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3861048"/>
            <a:ext cx="8712968" cy="2308324"/>
          </a:xfrm>
          <a:prstGeom prst="rect">
            <a:avLst/>
          </a:prstGeom>
        </p:spPr>
        <p:txBody>
          <a:bodyPr wrap="square">
            <a:spAutoFit/>
          </a:bodyPr>
          <a:lstStyle/>
          <a:p>
            <a:r>
              <a:rPr lang="tr-TR" sz="2400" dirty="0" smtClean="0">
                <a:latin typeface="mHelvetica"/>
              </a:rPr>
              <a:t> </a:t>
            </a:r>
            <a:r>
              <a:rPr lang="tr-TR" sz="2400" dirty="0">
                <a:latin typeface="mHelvetica"/>
              </a:rPr>
              <a:t>Diğeri de devre elemanları iletken </a:t>
            </a:r>
            <a:r>
              <a:rPr lang="tr-TR" sz="2400" dirty="0" smtClean="0">
                <a:latin typeface="mHelvetica"/>
              </a:rPr>
              <a:t>ve yalıtkanlardan </a:t>
            </a:r>
            <a:r>
              <a:rPr lang="tr-TR" sz="2400" dirty="0">
                <a:latin typeface="mHelvetica"/>
              </a:rPr>
              <a:t>yapıldığından her birinin direnci </a:t>
            </a:r>
            <a:r>
              <a:rPr lang="tr-TR" sz="2400" dirty="0" smtClean="0">
                <a:latin typeface="mHelvetica"/>
              </a:rPr>
              <a:t>olduğudur. </a:t>
            </a:r>
            <a:r>
              <a:rPr lang="fr-FR" sz="2400" dirty="0" err="1" smtClean="0">
                <a:latin typeface="mHelvetica"/>
              </a:rPr>
              <a:t>Devre</a:t>
            </a:r>
            <a:r>
              <a:rPr lang="fr-FR" sz="2400" dirty="0" smtClean="0">
                <a:latin typeface="mHelvetica"/>
              </a:rPr>
              <a:t> </a:t>
            </a:r>
            <a:r>
              <a:rPr lang="fr-FR" sz="2400" dirty="0" err="1">
                <a:latin typeface="mHelvetica"/>
              </a:rPr>
              <a:t>elemanlarının</a:t>
            </a:r>
            <a:r>
              <a:rPr lang="fr-FR" sz="2400" dirty="0">
                <a:latin typeface="mHelvetica"/>
              </a:rPr>
              <a:t> </a:t>
            </a:r>
            <a:r>
              <a:rPr lang="fr-FR" sz="2400" dirty="0" err="1">
                <a:latin typeface="mHelvetica"/>
              </a:rPr>
              <a:t>direncini</a:t>
            </a:r>
            <a:r>
              <a:rPr lang="fr-FR" sz="2400" dirty="0">
                <a:latin typeface="mHelvetica"/>
              </a:rPr>
              <a:t> </a:t>
            </a:r>
            <a:r>
              <a:rPr lang="fr-FR" sz="2400" dirty="0" err="1">
                <a:latin typeface="mHelvetica"/>
              </a:rPr>
              <a:t>ölçmek</a:t>
            </a:r>
            <a:r>
              <a:rPr lang="fr-FR" sz="2400" dirty="0">
                <a:latin typeface="mHelvetica"/>
              </a:rPr>
              <a:t> </a:t>
            </a:r>
            <a:r>
              <a:rPr lang="fr-FR" sz="2400" dirty="0" err="1">
                <a:latin typeface="mHelvetica"/>
              </a:rPr>
              <a:t>için</a:t>
            </a:r>
            <a:r>
              <a:rPr lang="fr-FR" sz="2400" dirty="0">
                <a:latin typeface="mHelvetica"/>
              </a:rPr>
              <a:t> </a:t>
            </a:r>
            <a:r>
              <a:rPr lang="fr-FR" sz="2400" b="1" dirty="0" err="1" smtClean="0">
                <a:latin typeface="mHelvetica-Bold"/>
              </a:rPr>
              <a:t>direnç</a:t>
            </a:r>
            <a:r>
              <a:rPr lang="tr-TR" sz="2400" b="1" dirty="0" smtClean="0">
                <a:latin typeface="mHelvetica-Bold"/>
              </a:rPr>
              <a:t> </a:t>
            </a:r>
            <a:r>
              <a:rPr lang="fr-FR" sz="2400" b="1" dirty="0" err="1" smtClean="0">
                <a:latin typeface="mHelvetica-Bold"/>
              </a:rPr>
              <a:t>ölçer</a:t>
            </a:r>
            <a:endParaRPr lang="fr-FR" sz="2400" b="1" dirty="0">
              <a:latin typeface="mHelvetica-Bold"/>
            </a:endParaRPr>
          </a:p>
          <a:p>
            <a:r>
              <a:rPr lang="tr-TR" sz="2400" b="1" dirty="0">
                <a:latin typeface="mHelvetica-Bold"/>
              </a:rPr>
              <a:t>(</a:t>
            </a:r>
            <a:r>
              <a:rPr lang="tr-TR" sz="2400" b="1" dirty="0" err="1" smtClean="0">
                <a:latin typeface="mHelvetica-Bold"/>
              </a:rPr>
              <a:t>ohm</a:t>
            </a:r>
            <a:r>
              <a:rPr lang="tr-TR" sz="2400" b="1" dirty="0" smtClean="0">
                <a:latin typeface="mHelvetica-Bold"/>
              </a:rPr>
              <a:t> metre</a:t>
            </a:r>
            <a:r>
              <a:rPr lang="tr-TR" sz="2400" b="1" dirty="0">
                <a:latin typeface="mHelvetica-Bold"/>
              </a:rPr>
              <a:t>) </a:t>
            </a:r>
            <a:r>
              <a:rPr lang="tr-TR" sz="2400" dirty="0">
                <a:latin typeface="mHelvetica"/>
              </a:rPr>
              <a:t>denilen aletler yapılmıştır. </a:t>
            </a:r>
            <a:r>
              <a:rPr lang="tr-TR" sz="2400" dirty="0" smtClean="0">
                <a:latin typeface="mHelvetica"/>
              </a:rPr>
              <a:t>Direnç ölçerden çıkan iki </a:t>
            </a:r>
            <a:r>
              <a:rPr lang="tr-TR" sz="2400" dirty="0">
                <a:latin typeface="mHelvetica"/>
              </a:rPr>
              <a:t>uç vardır. Bu uçların her biri devrenin ayrı ayrı iki</a:t>
            </a:r>
          </a:p>
          <a:p>
            <a:r>
              <a:rPr lang="tr-TR" sz="2400" dirty="0">
                <a:latin typeface="mHelvetica"/>
              </a:rPr>
              <a:t>ucuna dokundurularak direnci </a:t>
            </a:r>
            <a:r>
              <a:rPr lang="tr-TR" sz="2400" dirty="0" smtClean="0">
                <a:latin typeface="mHelvetica"/>
              </a:rPr>
              <a:t>ölçülebilir</a:t>
            </a:r>
            <a:endParaRPr lang="tr-TR" sz="2400"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88369" y="580345"/>
            <a:ext cx="4426076" cy="3188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51520" y="260648"/>
            <a:ext cx="4572000" cy="3416320"/>
          </a:xfrm>
          <a:prstGeom prst="rect">
            <a:avLst/>
          </a:prstGeom>
        </p:spPr>
        <p:txBody>
          <a:bodyPr>
            <a:spAutoFit/>
          </a:bodyPr>
          <a:lstStyle/>
          <a:p>
            <a:pPr lvl="0"/>
            <a:r>
              <a:rPr lang="tr-TR" sz="2400" dirty="0">
                <a:solidFill>
                  <a:prstClr val="black"/>
                </a:solidFill>
                <a:latin typeface="mHelvetica"/>
              </a:rPr>
              <a:t>Elektronik aletlerde birçok devre elemanları </a:t>
            </a:r>
            <a:r>
              <a:rPr lang="tr-TR" sz="2400" dirty="0" smtClean="0">
                <a:solidFill>
                  <a:prstClr val="black"/>
                </a:solidFill>
                <a:latin typeface="mHelvetica"/>
              </a:rPr>
              <a:t>kullanılır. Bunlar </a:t>
            </a:r>
            <a:r>
              <a:rPr lang="tr-TR" sz="2400" dirty="0">
                <a:solidFill>
                  <a:prstClr val="black"/>
                </a:solidFill>
                <a:latin typeface="mHelvetica"/>
              </a:rPr>
              <a:t>karmaşık yapılar oluşturup farklı görevleri </a:t>
            </a:r>
            <a:r>
              <a:rPr lang="tr-TR" sz="2400" dirty="0" smtClean="0">
                <a:solidFill>
                  <a:prstClr val="black"/>
                </a:solidFill>
                <a:latin typeface="mHelvetica"/>
              </a:rPr>
              <a:t>yapar. Bu </a:t>
            </a:r>
            <a:r>
              <a:rPr lang="tr-TR" sz="2400" dirty="0">
                <a:solidFill>
                  <a:prstClr val="black"/>
                </a:solidFill>
                <a:latin typeface="mHelvetica"/>
              </a:rPr>
              <a:t>görev farklılıklarına rağmen ortak noktaları da vardır.</a:t>
            </a:r>
          </a:p>
          <a:p>
            <a:pPr lvl="0"/>
            <a:r>
              <a:rPr lang="tr-TR" sz="2400" dirty="0">
                <a:solidFill>
                  <a:prstClr val="black"/>
                </a:solidFill>
                <a:latin typeface="mHelvetica"/>
              </a:rPr>
              <a:t>Bunlardan biri her devre elemanı iki ucu bulunacak </a:t>
            </a:r>
            <a:r>
              <a:rPr lang="tr-TR" sz="2400" dirty="0" smtClean="0">
                <a:solidFill>
                  <a:prstClr val="black"/>
                </a:solidFill>
                <a:latin typeface="mHelvetica"/>
              </a:rPr>
              <a:t>şekilde Yapılmasıdır.</a:t>
            </a:r>
            <a:endParaRPr lang="tr-TR" sz="2400" dirty="0"/>
          </a:p>
        </p:txBody>
      </p:sp>
    </p:spTree>
    <p:extLst>
      <p:ext uri="{BB962C8B-B14F-4D97-AF65-F5344CB8AC3E}">
        <p14:creationId xmlns:p14="http://schemas.microsoft.com/office/powerpoint/2010/main" val="29741930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0146" y="53819"/>
            <a:ext cx="8856984" cy="523220"/>
          </a:xfrm>
          <a:prstGeom prst="rect">
            <a:avLst/>
          </a:prstGeom>
          <a:solidFill>
            <a:srgbClr val="0070C0"/>
          </a:solidFill>
        </p:spPr>
        <p:txBody>
          <a:bodyPr wrap="square">
            <a:spAutoFit/>
          </a:bodyPr>
          <a:lstStyle/>
          <a:p>
            <a:r>
              <a:rPr lang="tr-TR" sz="2800" b="1" dirty="0">
                <a:solidFill>
                  <a:schemeClr val="bg1"/>
                </a:solidFill>
              </a:rPr>
              <a:t>DENEY / Elektriği İleten Maddeleri Keşfedelim</a:t>
            </a:r>
          </a:p>
        </p:txBody>
      </p:sp>
      <p:sp>
        <p:nvSpPr>
          <p:cNvPr id="3" name="Dikdörtgen 2"/>
          <p:cNvSpPr/>
          <p:nvPr/>
        </p:nvSpPr>
        <p:spPr>
          <a:xfrm>
            <a:off x="120146" y="609844"/>
            <a:ext cx="5892014" cy="3847207"/>
          </a:xfrm>
          <a:prstGeom prst="rect">
            <a:avLst/>
          </a:prstGeom>
        </p:spPr>
        <p:txBody>
          <a:bodyPr wrap="square">
            <a:spAutoFit/>
          </a:bodyPr>
          <a:lstStyle/>
          <a:p>
            <a:r>
              <a:rPr lang="tr-TR" sz="2800" b="1" dirty="0"/>
              <a:t>Nasıl Yapalım?</a:t>
            </a:r>
          </a:p>
          <a:p>
            <a:r>
              <a:rPr lang="tr-TR" dirty="0"/>
              <a:t>• Aşağıdaki tabloyu defterinize çiziniz.</a:t>
            </a:r>
          </a:p>
          <a:p>
            <a:r>
              <a:rPr lang="tr-TR" dirty="0"/>
              <a:t>• Basit bir elektrik devresi kurunuz. Ampulün ışık verip </a:t>
            </a:r>
            <a:r>
              <a:rPr lang="tr-TR" dirty="0" smtClean="0"/>
              <a:t>vermediğini test </a:t>
            </a:r>
            <a:r>
              <a:rPr lang="tr-TR" dirty="0"/>
              <a:t>ediniz.</a:t>
            </a:r>
          </a:p>
          <a:p>
            <a:r>
              <a:rPr lang="tr-TR" dirty="0"/>
              <a:t>• Devredeki iki bağlantı kablosunu, birbirinden ayırarak</a:t>
            </a:r>
          </a:p>
          <a:p>
            <a:r>
              <a:rPr lang="tr-TR" dirty="0"/>
              <a:t>resimdeki gibi test uçları oluşturunuz.</a:t>
            </a:r>
          </a:p>
          <a:p>
            <a:r>
              <a:rPr lang="tr-TR" dirty="0"/>
              <a:t>• Seçtiğiniz farklı katı maddeleri, test uçlarına yerleştirerek</a:t>
            </a:r>
          </a:p>
          <a:p>
            <a:r>
              <a:rPr lang="tr-TR" dirty="0"/>
              <a:t>ampulün yanıp yanmayacağını önce tahmin ediniz. Daha</a:t>
            </a:r>
          </a:p>
          <a:p>
            <a:r>
              <a:rPr lang="tr-TR" dirty="0"/>
              <a:t>sonra deneyerek sonucu gözlemleyiniz.</a:t>
            </a:r>
          </a:p>
          <a:p>
            <a:r>
              <a:rPr lang="tr-TR" dirty="0"/>
              <a:t>• Test uçlarını, farklı sıvılar bulunan beherglaslara </a:t>
            </a:r>
            <a:r>
              <a:rPr lang="tr-TR" dirty="0" smtClean="0"/>
              <a:t>daldırdığınızda ampulün </a:t>
            </a:r>
            <a:r>
              <a:rPr lang="tr-TR" dirty="0"/>
              <a:t>ışık verip vermediğini tahmin ediniz.</a:t>
            </a:r>
          </a:p>
          <a:p>
            <a:r>
              <a:rPr lang="tr-TR" dirty="0"/>
              <a:t>Daha sonra deneyerek sonucu gözlemleyiniz.</a:t>
            </a:r>
          </a:p>
          <a:p>
            <a:r>
              <a:rPr lang="tr-TR" dirty="0"/>
              <a:t>• Tahmin ve gözlemlerinizi tabloya kaydediniz.</a:t>
            </a:r>
          </a:p>
        </p:txBody>
      </p:sp>
      <p:sp>
        <p:nvSpPr>
          <p:cNvPr id="4" name="Dikdörtgen 3"/>
          <p:cNvSpPr/>
          <p:nvPr/>
        </p:nvSpPr>
        <p:spPr>
          <a:xfrm>
            <a:off x="5988698" y="590760"/>
            <a:ext cx="2975790" cy="646331"/>
          </a:xfrm>
          <a:prstGeom prst="rect">
            <a:avLst/>
          </a:prstGeom>
          <a:solidFill>
            <a:srgbClr val="FF0000"/>
          </a:solidFill>
        </p:spPr>
        <p:txBody>
          <a:bodyPr wrap="square">
            <a:spAutoFit/>
          </a:bodyPr>
          <a:lstStyle/>
          <a:p>
            <a:r>
              <a:rPr lang="tr-TR" sz="3600" dirty="0">
                <a:solidFill>
                  <a:schemeClr val="bg1"/>
                </a:solidFill>
              </a:rPr>
              <a:t>Araç ve Gereç</a:t>
            </a:r>
          </a:p>
        </p:txBody>
      </p:sp>
      <p:sp>
        <p:nvSpPr>
          <p:cNvPr id="6" name="Dikdörtgen 5"/>
          <p:cNvSpPr/>
          <p:nvPr/>
        </p:nvSpPr>
        <p:spPr>
          <a:xfrm>
            <a:off x="6038056" y="1221119"/>
            <a:ext cx="2939074" cy="4524315"/>
          </a:xfrm>
          <a:prstGeom prst="rect">
            <a:avLst/>
          </a:prstGeom>
          <a:solidFill>
            <a:srgbClr val="FF0000">
              <a:alpha val="7000"/>
            </a:srgbClr>
          </a:solidFill>
        </p:spPr>
        <p:txBody>
          <a:bodyPr wrap="square">
            <a:spAutoFit/>
          </a:bodyPr>
          <a:lstStyle/>
          <a:p>
            <a:r>
              <a:rPr lang="tr-TR" dirty="0"/>
              <a:t>• Beherglas (4 adet)</a:t>
            </a:r>
          </a:p>
          <a:p>
            <a:r>
              <a:rPr lang="tr-TR" dirty="0"/>
              <a:t>• Güç kaynağı (9 </a:t>
            </a:r>
            <a:r>
              <a:rPr lang="tr-TR" dirty="0" err="1"/>
              <a:t>V’luk</a:t>
            </a:r>
            <a:r>
              <a:rPr lang="tr-TR" dirty="0"/>
              <a:t> pil</a:t>
            </a:r>
          </a:p>
          <a:p>
            <a:r>
              <a:rPr lang="tr-TR" dirty="0"/>
              <a:t>de kullanılabilir)</a:t>
            </a:r>
          </a:p>
          <a:p>
            <a:r>
              <a:rPr lang="tr-TR" dirty="0"/>
              <a:t>• </a:t>
            </a:r>
            <a:r>
              <a:rPr lang="tr-TR" dirty="0" err="1"/>
              <a:t>Krokodilli</a:t>
            </a:r>
            <a:r>
              <a:rPr lang="tr-TR" dirty="0"/>
              <a:t> </a:t>
            </a:r>
            <a:r>
              <a:rPr lang="tr-TR" dirty="0" smtClean="0"/>
              <a:t>bağlantı kabloları</a:t>
            </a:r>
            <a:r>
              <a:rPr lang="tr-TR" dirty="0"/>
              <a:t>,</a:t>
            </a:r>
          </a:p>
          <a:p>
            <a:r>
              <a:rPr lang="tr-TR" dirty="0"/>
              <a:t>• Ampul (6 V)</a:t>
            </a:r>
          </a:p>
          <a:p>
            <a:r>
              <a:rPr lang="tr-TR" dirty="0"/>
              <a:t>• Duy</a:t>
            </a:r>
          </a:p>
          <a:p>
            <a:r>
              <a:rPr lang="tr-TR" dirty="0"/>
              <a:t>• Alüminyum folyo</a:t>
            </a:r>
          </a:p>
          <a:p>
            <a:r>
              <a:rPr lang="tr-TR" dirty="0"/>
              <a:t>• Bakır elektrot (2 adet)</a:t>
            </a:r>
          </a:p>
          <a:p>
            <a:r>
              <a:rPr lang="tr-TR" dirty="0"/>
              <a:t>• Çivi</a:t>
            </a:r>
          </a:p>
          <a:p>
            <a:r>
              <a:rPr lang="tr-TR" dirty="0"/>
              <a:t>• Plastik tarak</a:t>
            </a:r>
          </a:p>
          <a:p>
            <a:r>
              <a:rPr lang="tr-TR" dirty="0"/>
              <a:t>• Kurşun kalem ucu</a:t>
            </a:r>
          </a:p>
          <a:p>
            <a:r>
              <a:rPr lang="tr-TR" dirty="0"/>
              <a:t>• Cam</a:t>
            </a:r>
          </a:p>
          <a:p>
            <a:r>
              <a:rPr lang="tr-TR" dirty="0"/>
              <a:t>• Saf su</a:t>
            </a:r>
          </a:p>
          <a:p>
            <a:r>
              <a:rPr lang="tr-TR" dirty="0"/>
              <a:t>• Tuzlu su</a:t>
            </a:r>
          </a:p>
          <a:p>
            <a:r>
              <a:rPr lang="tr-TR" dirty="0"/>
              <a:t>• Şekerli su</a:t>
            </a:r>
          </a:p>
          <a:p>
            <a:r>
              <a:rPr lang="tr-TR" dirty="0"/>
              <a:t>• Sirkeli su</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95736" y="4399520"/>
            <a:ext cx="2808312" cy="2447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7435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0318" y="1407598"/>
            <a:ext cx="2322742" cy="380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35469" y="761122"/>
            <a:ext cx="5608531" cy="3757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06809" y="5199583"/>
            <a:ext cx="3140603" cy="461665"/>
          </a:xfrm>
          <a:prstGeom prst="rect">
            <a:avLst/>
          </a:prstGeom>
        </p:spPr>
        <p:txBody>
          <a:bodyPr wrap="none">
            <a:spAutoFit/>
          </a:bodyPr>
          <a:lstStyle/>
          <a:p>
            <a:r>
              <a:rPr lang="tr-TR" sz="2400" b="1" dirty="0">
                <a:latin typeface="mHelvetica"/>
              </a:rPr>
              <a:t>Analog </a:t>
            </a:r>
            <a:r>
              <a:rPr lang="tr-TR" sz="2400" b="1" dirty="0" smtClean="0">
                <a:latin typeface="mHelvetica"/>
              </a:rPr>
              <a:t>direnç  ölçer</a:t>
            </a:r>
            <a:endParaRPr lang="tr-TR" sz="2400" b="1" dirty="0"/>
          </a:p>
        </p:txBody>
      </p:sp>
      <p:sp>
        <p:nvSpPr>
          <p:cNvPr id="3" name="Dikdörtgen 2"/>
          <p:cNvSpPr/>
          <p:nvPr/>
        </p:nvSpPr>
        <p:spPr>
          <a:xfrm>
            <a:off x="5148064" y="5199582"/>
            <a:ext cx="2850460" cy="461665"/>
          </a:xfrm>
          <a:prstGeom prst="rect">
            <a:avLst/>
          </a:prstGeom>
        </p:spPr>
        <p:txBody>
          <a:bodyPr wrap="none">
            <a:spAutoFit/>
          </a:bodyPr>
          <a:lstStyle/>
          <a:p>
            <a:r>
              <a:rPr lang="tr-TR" sz="2400" b="1" dirty="0">
                <a:latin typeface="mHelvetica"/>
              </a:rPr>
              <a:t>Dijital </a:t>
            </a:r>
            <a:r>
              <a:rPr lang="tr-TR" sz="2400" b="1" dirty="0" smtClean="0">
                <a:latin typeface="mHelvetica"/>
              </a:rPr>
              <a:t>direnç ölçer</a:t>
            </a:r>
            <a:endParaRPr lang="tr-TR" sz="2400" b="1" dirty="0"/>
          </a:p>
        </p:txBody>
      </p:sp>
      <p:sp>
        <p:nvSpPr>
          <p:cNvPr id="4" name="Dikdörtgen 3"/>
          <p:cNvSpPr/>
          <p:nvPr/>
        </p:nvSpPr>
        <p:spPr>
          <a:xfrm>
            <a:off x="251520" y="160957"/>
            <a:ext cx="8712968" cy="830997"/>
          </a:xfrm>
          <a:prstGeom prst="rect">
            <a:avLst/>
          </a:prstGeom>
        </p:spPr>
        <p:txBody>
          <a:bodyPr wrap="square">
            <a:spAutoFit/>
          </a:bodyPr>
          <a:lstStyle/>
          <a:p>
            <a:pPr lvl="0"/>
            <a:r>
              <a:rPr lang="tr-TR" sz="2400" dirty="0" smtClean="0">
                <a:solidFill>
                  <a:prstClr val="black"/>
                </a:solidFill>
                <a:latin typeface="mHelvetica"/>
              </a:rPr>
              <a:t>Direnç ölçerlerin analog </a:t>
            </a:r>
            <a:r>
              <a:rPr lang="tr-TR" sz="2400" dirty="0">
                <a:solidFill>
                  <a:prstClr val="black"/>
                </a:solidFill>
                <a:latin typeface="mHelvetica"/>
              </a:rPr>
              <a:t>ve dijital olmak üzere iki çeşidi kullanılmaktadır.</a:t>
            </a:r>
            <a:endParaRPr lang="tr-TR" sz="2400" dirty="0">
              <a:solidFill>
                <a:prstClr val="black"/>
              </a:solidFill>
            </a:endParaRPr>
          </a:p>
        </p:txBody>
      </p:sp>
    </p:spTree>
    <p:extLst>
      <p:ext uri="{BB962C8B-B14F-4D97-AF65-F5344CB8AC3E}">
        <p14:creationId xmlns:p14="http://schemas.microsoft.com/office/powerpoint/2010/main" val="17745724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7655" name="ShockwaveFlash1" r:id="rId2" imgW="8280572" imgH="6165167"/>
        </mc:Choice>
        <mc:Fallback>
          <p:control name="ShockwaveFlash1" r:id="rId2" imgW="8280572" imgH="6165167">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468313" y="0"/>
                  <a:ext cx="8280400" cy="616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663808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1631" y="4077072"/>
            <a:ext cx="8972376" cy="2585323"/>
          </a:xfrm>
          <a:prstGeom prst="rect">
            <a:avLst/>
          </a:prstGeom>
        </p:spPr>
        <p:txBody>
          <a:bodyPr wrap="square">
            <a:spAutoFit/>
          </a:bodyPr>
          <a:lstStyle/>
          <a:p>
            <a:r>
              <a:rPr lang="tr-TR" dirty="0" smtClean="0">
                <a:latin typeface="mHelvetica"/>
              </a:rPr>
              <a:t>Bir </a:t>
            </a:r>
            <a:r>
              <a:rPr lang="tr-TR" dirty="0">
                <a:latin typeface="mHelvetica"/>
              </a:rPr>
              <a:t>telden geçen akımın geçtiği alanla </a:t>
            </a:r>
            <a:r>
              <a:rPr lang="tr-TR" dirty="0" smtClean="0">
                <a:latin typeface="mHelvetica"/>
              </a:rPr>
              <a:t>doğru orantılı </a:t>
            </a:r>
            <a:r>
              <a:rPr lang="tr-TR" dirty="0">
                <a:latin typeface="mHelvetica"/>
              </a:rPr>
              <a:t>ve uzunluğuyla ters orantılı olduğunu bulmuştur. Deney </a:t>
            </a:r>
            <a:r>
              <a:rPr lang="tr-TR" dirty="0" smtClean="0">
                <a:latin typeface="mHelvetica"/>
              </a:rPr>
              <a:t>sonuçlarını kullanarak</a:t>
            </a:r>
            <a:r>
              <a:rPr lang="tr-TR" dirty="0">
                <a:latin typeface="mHelvetica"/>
              </a:rPr>
              <a:t>, gerilim akım ve direnç arasındaki matematiksel </a:t>
            </a:r>
            <a:r>
              <a:rPr lang="tr-TR" dirty="0" smtClean="0">
                <a:latin typeface="mHelvetica"/>
              </a:rPr>
              <a:t>bağıntıyı göstermiştir</a:t>
            </a:r>
            <a:r>
              <a:rPr lang="tr-TR" dirty="0">
                <a:latin typeface="mHelvetica"/>
              </a:rPr>
              <a:t>. Bu denklem oldukça büyük bir gelişmeydi çünkü </a:t>
            </a:r>
            <a:r>
              <a:rPr lang="tr-TR" dirty="0" smtClean="0">
                <a:latin typeface="mHelvetica"/>
              </a:rPr>
              <a:t>elektrik devrelerin </a:t>
            </a:r>
            <a:r>
              <a:rPr lang="tr-TR" dirty="0">
                <a:latin typeface="mHelvetica"/>
              </a:rPr>
              <a:t>analizlerinin yapılmasının başlangıcını ve temelini oluşturuyordu. Ayrıca o dönem </a:t>
            </a:r>
            <a:r>
              <a:rPr lang="tr-TR" dirty="0" smtClean="0">
                <a:latin typeface="mHelvetica"/>
              </a:rPr>
              <a:t>fen bilimleri </a:t>
            </a:r>
            <a:r>
              <a:rPr lang="tr-TR" dirty="0">
                <a:latin typeface="mHelvetica"/>
              </a:rPr>
              <a:t>ile ilgili olayları açıklamak için matematik kullanılmıyordu. Bu nedenle </a:t>
            </a:r>
            <a:r>
              <a:rPr lang="tr-TR" dirty="0" err="1">
                <a:latin typeface="mHelvetica"/>
              </a:rPr>
              <a:t>Ohm’un</a:t>
            </a:r>
            <a:r>
              <a:rPr lang="tr-TR" dirty="0">
                <a:latin typeface="mHelvetica"/>
              </a:rPr>
              <a:t> </a:t>
            </a:r>
            <a:r>
              <a:rPr lang="tr-TR" dirty="0" smtClean="0">
                <a:latin typeface="mHelvetica"/>
              </a:rPr>
              <a:t>denklemi onun </a:t>
            </a:r>
            <a:r>
              <a:rPr lang="tr-TR" dirty="0">
                <a:latin typeface="mHelvetica"/>
              </a:rPr>
              <a:t>iyi bir araştırmacı olduğunun kanıtıydı. Hayatının bundan sonraki </a:t>
            </a:r>
            <a:r>
              <a:rPr lang="tr-TR" dirty="0" err="1">
                <a:latin typeface="mHelvetica"/>
              </a:rPr>
              <a:t>bölümnde</a:t>
            </a:r>
            <a:r>
              <a:rPr lang="tr-TR" dirty="0">
                <a:latin typeface="mHelvetica"/>
              </a:rPr>
              <a:t> Köln, </a:t>
            </a:r>
            <a:r>
              <a:rPr lang="tr-TR" dirty="0" smtClean="0">
                <a:latin typeface="mHelvetica"/>
              </a:rPr>
              <a:t>Nürnberg ve </a:t>
            </a:r>
            <a:r>
              <a:rPr lang="tr-TR" dirty="0">
                <a:latin typeface="mHelvetica"/>
              </a:rPr>
              <a:t>Münih Üniversitelerinde profesörlük görevi yaptı. </a:t>
            </a:r>
            <a:r>
              <a:rPr lang="tr-TR" dirty="0" err="1">
                <a:latin typeface="mHelvetica"/>
              </a:rPr>
              <a:t>Ohm’un</a:t>
            </a:r>
            <a:r>
              <a:rPr lang="tr-TR" dirty="0">
                <a:latin typeface="mHelvetica"/>
              </a:rPr>
              <a:t> adı öldükten yaklaşık 30 yıl </a:t>
            </a:r>
            <a:r>
              <a:rPr lang="tr-TR" dirty="0" smtClean="0">
                <a:latin typeface="mHelvetica"/>
              </a:rPr>
              <a:t>sonra anısına </a:t>
            </a:r>
            <a:r>
              <a:rPr lang="tr-TR" dirty="0">
                <a:latin typeface="mHelvetica"/>
              </a:rPr>
              <a:t>direnç birimi olarak kullanılmaya başlandı.</a:t>
            </a:r>
            <a:endParaRPr lang="tr-TR" dirty="0"/>
          </a:p>
        </p:txBody>
      </p:sp>
      <p:sp>
        <p:nvSpPr>
          <p:cNvPr id="3" name="Dikdörtgen 2"/>
          <p:cNvSpPr/>
          <p:nvPr/>
        </p:nvSpPr>
        <p:spPr>
          <a:xfrm>
            <a:off x="107504" y="188640"/>
            <a:ext cx="6048672" cy="3508653"/>
          </a:xfrm>
          <a:prstGeom prst="rect">
            <a:avLst/>
          </a:prstGeom>
        </p:spPr>
        <p:txBody>
          <a:bodyPr wrap="square">
            <a:spAutoFit/>
          </a:bodyPr>
          <a:lstStyle/>
          <a:p>
            <a:pPr lvl="0"/>
            <a:r>
              <a:rPr lang="tr-TR" sz="2400" b="1" dirty="0">
                <a:solidFill>
                  <a:prstClr val="black"/>
                </a:solidFill>
                <a:latin typeface="OpenSans-Bold"/>
              </a:rPr>
              <a:t>OKUMA PARÇASI</a:t>
            </a:r>
          </a:p>
          <a:p>
            <a:pPr lvl="0"/>
            <a:r>
              <a:rPr lang="tr-TR" b="1" dirty="0" err="1">
                <a:solidFill>
                  <a:srgbClr val="FF0000"/>
                </a:solidFill>
                <a:latin typeface="mHelvetica-Bold"/>
              </a:rPr>
              <a:t>Georg</a:t>
            </a:r>
            <a:r>
              <a:rPr lang="tr-TR" b="1" dirty="0">
                <a:solidFill>
                  <a:srgbClr val="FF0000"/>
                </a:solidFill>
                <a:latin typeface="mHelvetica-Bold"/>
              </a:rPr>
              <a:t> </a:t>
            </a:r>
            <a:r>
              <a:rPr lang="tr-TR" b="1" dirty="0" err="1">
                <a:solidFill>
                  <a:srgbClr val="FF0000"/>
                </a:solidFill>
                <a:latin typeface="mHelvetica-Bold"/>
              </a:rPr>
              <a:t>Simon</a:t>
            </a:r>
            <a:r>
              <a:rPr lang="tr-TR" b="1" dirty="0">
                <a:solidFill>
                  <a:srgbClr val="FF0000"/>
                </a:solidFill>
                <a:latin typeface="mHelvetica-Bold"/>
              </a:rPr>
              <a:t> </a:t>
            </a:r>
            <a:r>
              <a:rPr lang="tr-TR" b="1" dirty="0" err="1">
                <a:solidFill>
                  <a:srgbClr val="FF0000"/>
                </a:solidFill>
                <a:latin typeface="mHelvetica-Bold"/>
              </a:rPr>
              <a:t>Ohm</a:t>
            </a:r>
            <a:endParaRPr lang="tr-TR" b="1" dirty="0">
              <a:solidFill>
                <a:srgbClr val="FF0000"/>
              </a:solidFill>
              <a:latin typeface="mHelvetica-Bold"/>
            </a:endParaRPr>
          </a:p>
          <a:p>
            <a:pPr lvl="0"/>
            <a:r>
              <a:rPr lang="tr-TR" dirty="0">
                <a:solidFill>
                  <a:prstClr val="black"/>
                </a:solidFill>
                <a:latin typeface="mHelvetica"/>
              </a:rPr>
              <a:t>1789’da bir çilingirin oğlu olan </a:t>
            </a:r>
            <a:r>
              <a:rPr lang="tr-TR" dirty="0" err="1">
                <a:solidFill>
                  <a:prstClr val="black"/>
                </a:solidFill>
                <a:latin typeface="mHelvetica"/>
              </a:rPr>
              <a:t>Ohm</a:t>
            </a:r>
            <a:r>
              <a:rPr lang="tr-TR" dirty="0">
                <a:solidFill>
                  <a:prstClr val="black"/>
                </a:solidFill>
                <a:latin typeface="mHelvetica"/>
              </a:rPr>
              <a:t>, çocukluğunun </a:t>
            </a:r>
          </a:p>
          <a:p>
            <a:pPr lvl="0"/>
            <a:r>
              <a:rPr lang="tr-TR" dirty="0">
                <a:solidFill>
                  <a:prstClr val="black"/>
                </a:solidFill>
                <a:latin typeface="mHelvetica"/>
              </a:rPr>
              <a:t>çoğunu babasının yanında çalışarak geçirmiştir. </a:t>
            </a:r>
            <a:r>
              <a:rPr lang="tr-TR" dirty="0" err="1">
                <a:solidFill>
                  <a:prstClr val="black"/>
                </a:solidFill>
                <a:latin typeface="mHelvetica"/>
              </a:rPr>
              <a:t>Ohm’un</a:t>
            </a:r>
            <a:r>
              <a:rPr lang="tr-TR" dirty="0">
                <a:solidFill>
                  <a:prstClr val="black"/>
                </a:solidFill>
                <a:latin typeface="mHelvetica"/>
              </a:rPr>
              <a:t> </a:t>
            </a:r>
          </a:p>
          <a:p>
            <a:pPr lvl="0"/>
            <a:r>
              <a:rPr lang="tr-TR" dirty="0">
                <a:solidFill>
                  <a:prstClr val="black"/>
                </a:solidFill>
                <a:latin typeface="mHelvetica"/>
              </a:rPr>
              <a:t>matematik ve </a:t>
            </a:r>
            <a:r>
              <a:rPr lang="tr-TR" dirty="0" err="1">
                <a:solidFill>
                  <a:prstClr val="black"/>
                </a:solidFill>
                <a:latin typeface="mHelvetica"/>
              </a:rPr>
              <a:t>fene</a:t>
            </a:r>
            <a:r>
              <a:rPr lang="tr-TR" dirty="0">
                <a:solidFill>
                  <a:prstClr val="black"/>
                </a:solidFill>
                <a:latin typeface="mHelvetica"/>
              </a:rPr>
              <a:t> ilgisi yüksektir. Maddi durumları kötü </a:t>
            </a:r>
          </a:p>
          <a:p>
            <a:pPr lvl="0"/>
            <a:r>
              <a:rPr lang="tr-TR" dirty="0">
                <a:solidFill>
                  <a:prstClr val="black"/>
                </a:solidFill>
                <a:latin typeface="mHelvetica"/>
              </a:rPr>
              <a:t>olmasına rağmen babası bilimsel kitaplar almaktan </a:t>
            </a:r>
          </a:p>
          <a:p>
            <a:pPr lvl="0"/>
            <a:r>
              <a:rPr lang="tr-TR" dirty="0">
                <a:solidFill>
                  <a:prstClr val="black"/>
                </a:solidFill>
                <a:latin typeface="mHelvetica"/>
              </a:rPr>
              <a:t>vazgeçmemiştir. </a:t>
            </a:r>
            <a:r>
              <a:rPr lang="tr-TR" dirty="0" err="1">
                <a:solidFill>
                  <a:prstClr val="black"/>
                </a:solidFill>
                <a:latin typeface="mHelvetica"/>
              </a:rPr>
              <a:t>Ohm</a:t>
            </a:r>
            <a:r>
              <a:rPr lang="tr-TR" dirty="0">
                <a:solidFill>
                  <a:prstClr val="black"/>
                </a:solidFill>
                <a:latin typeface="mHelvetica"/>
              </a:rPr>
              <a:t> 1817 yılında Köln Lisesi’nde </a:t>
            </a:r>
          </a:p>
          <a:p>
            <a:pPr lvl="0"/>
            <a:r>
              <a:rPr lang="tr-TR" dirty="0">
                <a:solidFill>
                  <a:prstClr val="black"/>
                </a:solidFill>
                <a:latin typeface="mHelvetica"/>
              </a:rPr>
              <a:t>Öğretmenliğe başlamıştır. Bu sırada okulun laboratuvarında </a:t>
            </a:r>
            <a:r>
              <a:rPr lang="tr-TR" dirty="0" smtClean="0">
                <a:solidFill>
                  <a:prstClr val="black"/>
                </a:solidFill>
                <a:latin typeface="mHelvetica"/>
              </a:rPr>
              <a:t>araştırmalar </a:t>
            </a:r>
            <a:r>
              <a:rPr lang="tr-TR" dirty="0">
                <a:solidFill>
                  <a:prstClr val="black"/>
                </a:solidFill>
                <a:latin typeface="mHelvetica"/>
              </a:rPr>
              <a:t>yapmıştır. Bugün “</a:t>
            </a:r>
            <a:r>
              <a:rPr lang="tr-TR" dirty="0" err="1">
                <a:solidFill>
                  <a:prstClr val="black"/>
                </a:solidFill>
                <a:latin typeface="mHelvetica"/>
              </a:rPr>
              <a:t>ohm</a:t>
            </a:r>
            <a:r>
              <a:rPr lang="tr-TR" dirty="0">
                <a:solidFill>
                  <a:prstClr val="black"/>
                </a:solidFill>
                <a:latin typeface="mHelvetica"/>
              </a:rPr>
              <a:t> kanunu” olarak bilinen </a:t>
            </a:r>
            <a:r>
              <a:rPr lang="tr-TR" dirty="0" smtClean="0">
                <a:solidFill>
                  <a:prstClr val="black"/>
                </a:solidFill>
                <a:latin typeface="mHelvetica"/>
              </a:rPr>
              <a:t>çalışmasını </a:t>
            </a:r>
            <a:r>
              <a:rPr lang="tr-TR" dirty="0">
                <a:solidFill>
                  <a:prstClr val="black"/>
                </a:solidFill>
                <a:latin typeface="mHelvetica"/>
              </a:rPr>
              <a:t>1827’de çıkardığı kitabında yayımlamıştır. </a:t>
            </a:r>
            <a:r>
              <a:rPr lang="tr-TR" dirty="0" smtClean="0">
                <a:solidFill>
                  <a:prstClr val="black"/>
                </a:solidFill>
                <a:latin typeface="mHelvetica"/>
              </a:rPr>
              <a:t>Kitabında </a:t>
            </a:r>
            <a:r>
              <a:rPr lang="tr-TR" dirty="0">
                <a:solidFill>
                  <a:prstClr val="black"/>
                </a:solidFill>
                <a:latin typeface="mHelvetica"/>
              </a:rPr>
              <a:t>kendi donanımını kullanarak yaptığı araştırmaları yazmıştır. </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15074" y="188640"/>
            <a:ext cx="2946500"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1314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6336704" cy="3785652"/>
          </a:xfrm>
          <a:prstGeom prst="rect">
            <a:avLst/>
          </a:prstGeom>
        </p:spPr>
        <p:txBody>
          <a:bodyPr wrap="square">
            <a:spAutoFit/>
          </a:bodyPr>
          <a:lstStyle/>
          <a:p>
            <a:r>
              <a:rPr lang="tr-TR" sz="2400" dirty="0">
                <a:latin typeface="mHelvetica"/>
              </a:rPr>
              <a:t>Elektronik cihazları tasarlayan mühendisler, devrede bazen elektrik </a:t>
            </a:r>
            <a:r>
              <a:rPr lang="tr-TR" sz="2400" dirty="0" smtClean="0">
                <a:latin typeface="mHelvetica"/>
              </a:rPr>
              <a:t>enerjisinin az </a:t>
            </a:r>
            <a:r>
              <a:rPr lang="tr-TR" sz="2400" dirty="0">
                <a:latin typeface="mHelvetica"/>
              </a:rPr>
              <a:t>olmasını isterler. Bu durumda özel yapılmış dirençleri kullanırlar. </a:t>
            </a:r>
            <a:r>
              <a:rPr lang="tr-TR" sz="2400" dirty="0" smtClean="0">
                <a:latin typeface="mHelvetica"/>
              </a:rPr>
              <a:t>Bu dirençler</a:t>
            </a:r>
            <a:r>
              <a:rPr lang="tr-TR" sz="2400" dirty="0">
                <a:latin typeface="mHelvetica"/>
              </a:rPr>
              <a:t>, hep aynı değerdedir. Bazen de direncin değerinin istenildiğinde </a:t>
            </a:r>
            <a:r>
              <a:rPr lang="tr-TR" sz="2400" dirty="0" smtClean="0">
                <a:latin typeface="mHelvetica"/>
              </a:rPr>
              <a:t>değiştirilmesi gerekir</a:t>
            </a:r>
            <a:r>
              <a:rPr lang="tr-TR" sz="2400" dirty="0">
                <a:latin typeface="mHelvetica"/>
              </a:rPr>
              <a:t>. Örneğin, müzik cihazlarının sesini azaltmak ya da </a:t>
            </a:r>
            <a:r>
              <a:rPr lang="tr-TR" sz="2400" dirty="0" smtClean="0">
                <a:latin typeface="mHelvetica"/>
              </a:rPr>
              <a:t>çoğaltmak için </a:t>
            </a:r>
            <a:r>
              <a:rPr lang="tr-TR" sz="2400" dirty="0">
                <a:latin typeface="mHelvetica"/>
              </a:rPr>
              <a:t>elektrik enerjisinin miktarı değiştirilmelidir. Bu da direncin </a:t>
            </a:r>
            <a:r>
              <a:rPr lang="tr-TR" sz="2400" dirty="0" smtClean="0">
                <a:latin typeface="mHelvetica"/>
              </a:rPr>
              <a:t>istenildiğinde değiştirilebilmesi </a:t>
            </a:r>
            <a:r>
              <a:rPr lang="tr-TR" sz="2400" dirty="0">
                <a:latin typeface="mHelvetica"/>
              </a:rPr>
              <a:t>ile yapılabilir</a:t>
            </a:r>
            <a:r>
              <a:rPr lang="tr-TR" sz="2400" dirty="0" smtClean="0">
                <a:latin typeface="mHelvetica"/>
              </a:rPr>
              <a:t>..</a:t>
            </a:r>
            <a:endParaRPr lang="tr-TR" sz="2400" dirty="0"/>
          </a:p>
        </p:txBody>
      </p:sp>
      <p:sp>
        <p:nvSpPr>
          <p:cNvPr id="3" name="Dikdörtgen 2"/>
          <p:cNvSpPr/>
          <p:nvPr/>
        </p:nvSpPr>
        <p:spPr>
          <a:xfrm>
            <a:off x="107504" y="3911975"/>
            <a:ext cx="9003523" cy="2308324"/>
          </a:xfrm>
          <a:prstGeom prst="rect">
            <a:avLst/>
          </a:prstGeom>
        </p:spPr>
        <p:txBody>
          <a:bodyPr wrap="square">
            <a:spAutoFit/>
          </a:bodyPr>
          <a:lstStyle/>
          <a:p>
            <a:pPr lvl="0"/>
            <a:r>
              <a:rPr lang="tr-TR" sz="2400" dirty="0">
                <a:solidFill>
                  <a:prstClr val="black"/>
                </a:solidFill>
                <a:latin typeface="mHelvetica"/>
              </a:rPr>
              <a:t>Bu şekilde istenildiğinde değeri değiştirilebilen dirençlere, reosta denilir. Reostalar, bazı lamba anahtarlarında </a:t>
            </a:r>
            <a:r>
              <a:rPr lang="tr-TR" sz="2400" dirty="0" smtClean="0">
                <a:solidFill>
                  <a:prstClr val="black"/>
                </a:solidFill>
                <a:latin typeface="mHelvetica"/>
              </a:rPr>
              <a:t>da kullanılmaktadır</a:t>
            </a:r>
            <a:r>
              <a:rPr lang="tr-TR" sz="2400" dirty="0">
                <a:solidFill>
                  <a:prstClr val="black"/>
                </a:solidFill>
                <a:latin typeface="mHelvetica"/>
              </a:rPr>
              <a:t>.</a:t>
            </a:r>
          </a:p>
          <a:p>
            <a:pPr lvl="0"/>
            <a:r>
              <a:rPr lang="tr-TR" sz="2400" dirty="0">
                <a:solidFill>
                  <a:prstClr val="black"/>
                </a:solidFill>
                <a:latin typeface="mHelvetica"/>
              </a:rPr>
              <a:t>Düğme çevrilerek direnç değiştirildiğinde, lambaya giden elektrik enerjisi değiştirilir. Bu şekilde odanın aydınlatma miktarı istenildiği gibi ayarlanabilmektedir. Verilen deneyi arkadaşlarınızla yaparak reostaların nasıl çalıştığını öğreniniz</a:t>
            </a:r>
            <a:endParaRPr lang="tr-TR" dirty="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11510" y="872750"/>
            <a:ext cx="2840026" cy="26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0633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2" y="25460"/>
            <a:ext cx="9036498" cy="523220"/>
          </a:xfrm>
          <a:prstGeom prst="rect">
            <a:avLst/>
          </a:prstGeom>
          <a:solidFill>
            <a:schemeClr val="tx2"/>
          </a:solidFill>
        </p:spPr>
        <p:txBody>
          <a:bodyPr wrap="square">
            <a:spAutoFit/>
          </a:bodyPr>
          <a:lstStyle/>
          <a:p>
            <a:r>
              <a:rPr lang="tr-TR" sz="2800" b="1" dirty="0">
                <a:solidFill>
                  <a:srgbClr val="FFFFFF"/>
                </a:solidFill>
                <a:latin typeface="OpenSans-Bold"/>
              </a:rPr>
              <a:t>DENEY / Direnci Değiştirebilir miyim?</a:t>
            </a:r>
            <a:endParaRPr lang="tr-TR" sz="2800" dirty="0"/>
          </a:p>
        </p:txBody>
      </p:sp>
      <p:sp>
        <p:nvSpPr>
          <p:cNvPr id="3" name="Dikdörtgen 2"/>
          <p:cNvSpPr/>
          <p:nvPr/>
        </p:nvSpPr>
        <p:spPr>
          <a:xfrm>
            <a:off x="179512" y="761103"/>
            <a:ext cx="4572000" cy="2862322"/>
          </a:xfrm>
          <a:prstGeom prst="rect">
            <a:avLst/>
          </a:prstGeom>
        </p:spPr>
        <p:txBody>
          <a:bodyPr>
            <a:spAutoFit/>
          </a:bodyPr>
          <a:lstStyle/>
          <a:p>
            <a:r>
              <a:rPr lang="tr-TR" sz="2000" b="1" dirty="0">
                <a:solidFill>
                  <a:srgbClr val="000000"/>
                </a:solidFill>
                <a:latin typeface="mHelvetica-Bold"/>
              </a:rPr>
              <a:t>Nasıl Yapalım?</a:t>
            </a:r>
          </a:p>
          <a:p>
            <a:r>
              <a:rPr lang="tr-TR" sz="2000" dirty="0">
                <a:solidFill>
                  <a:srgbClr val="FF0000"/>
                </a:solidFill>
                <a:latin typeface="mHelvetica"/>
              </a:rPr>
              <a:t>• </a:t>
            </a:r>
            <a:r>
              <a:rPr lang="tr-TR" sz="2000" dirty="0">
                <a:solidFill>
                  <a:srgbClr val="000000"/>
                </a:solidFill>
                <a:latin typeface="mHelvetica"/>
              </a:rPr>
              <a:t>Devre elemanlarını kullanarak </a:t>
            </a:r>
            <a:r>
              <a:rPr lang="tr-TR" sz="2000" dirty="0" smtClean="0">
                <a:solidFill>
                  <a:srgbClr val="000000"/>
                </a:solidFill>
                <a:latin typeface="mHelvetica"/>
              </a:rPr>
              <a:t>aşağıdaki gibi </a:t>
            </a:r>
            <a:r>
              <a:rPr lang="tr-TR" sz="2000" dirty="0">
                <a:solidFill>
                  <a:srgbClr val="000000"/>
                </a:solidFill>
                <a:latin typeface="mHelvetica"/>
              </a:rPr>
              <a:t>bir test devresi </a:t>
            </a:r>
            <a:endParaRPr lang="tr-TR" sz="2000" dirty="0" smtClean="0">
              <a:solidFill>
                <a:srgbClr val="000000"/>
              </a:solidFill>
              <a:latin typeface="mHelvetica"/>
            </a:endParaRPr>
          </a:p>
          <a:p>
            <a:r>
              <a:rPr lang="tr-TR" sz="2000" dirty="0" smtClean="0">
                <a:solidFill>
                  <a:srgbClr val="000000"/>
                </a:solidFill>
                <a:latin typeface="mHelvetica"/>
              </a:rPr>
              <a:t>kurunuz</a:t>
            </a:r>
            <a:r>
              <a:rPr lang="tr-TR" sz="2000" dirty="0">
                <a:solidFill>
                  <a:srgbClr val="000000"/>
                </a:solidFill>
                <a:latin typeface="mHelvetica"/>
              </a:rPr>
              <a:t>.</a:t>
            </a:r>
          </a:p>
          <a:p>
            <a:r>
              <a:rPr lang="tr-TR" sz="2000" dirty="0">
                <a:solidFill>
                  <a:srgbClr val="FF0000"/>
                </a:solidFill>
                <a:latin typeface="mHelvetica"/>
              </a:rPr>
              <a:t>• </a:t>
            </a:r>
            <a:r>
              <a:rPr lang="tr-TR" sz="2000" dirty="0" smtClean="0">
                <a:solidFill>
                  <a:srgbClr val="000000"/>
                </a:solidFill>
                <a:latin typeface="mHelvetica"/>
              </a:rPr>
              <a:t>Çivileri</a:t>
            </a:r>
            <a:r>
              <a:rPr lang="tr-TR" sz="2000" dirty="0">
                <a:solidFill>
                  <a:srgbClr val="000000"/>
                </a:solidFill>
                <a:latin typeface="mHelvetica"/>
              </a:rPr>
              <a:t>, çekiç yardımıyla tahta üzerine</a:t>
            </a:r>
          </a:p>
          <a:p>
            <a:r>
              <a:rPr lang="tr-TR" sz="2000" dirty="0">
                <a:solidFill>
                  <a:srgbClr val="000000"/>
                </a:solidFill>
                <a:latin typeface="mHelvetica"/>
              </a:rPr>
              <a:t>15 - 20 cm arayla çakınız.</a:t>
            </a:r>
          </a:p>
          <a:p>
            <a:r>
              <a:rPr lang="tr-TR" sz="2000" dirty="0">
                <a:solidFill>
                  <a:srgbClr val="FF0000"/>
                </a:solidFill>
                <a:latin typeface="mHelvetica"/>
              </a:rPr>
              <a:t>• </a:t>
            </a:r>
            <a:r>
              <a:rPr lang="tr-TR" sz="2000" dirty="0">
                <a:solidFill>
                  <a:srgbClr val="000000"/>
                </a:solidFill>
                <a:latin typeface="mHelvetica"/>
              </a:rPr>
              <a:t>Nikel-krom teli gergin şekilde çivilere</a:t>
            </a:r>
          </a:p>
          <a:p>
            <a:r>
              <a:rPr lang="tr-TR" sz="2000" dirty="0">
                <a:solidFill>
                  <a:srgbClr val="000000"/>
                </a:solidFill>
                <a:latin typeface="mHelvetica"/>
              </a:rPr>
              <a:t>bağlayınız</a:t>
            </a:r>
            <a:r>
              <a:rPr lang="tr-TR" sz="2000" dirty="0" smtClean="0">
                <a:solidFill>
                  <a:srgbClr val="000000"/>
                </a:solidFill>
                <a:latin typeface="mHelvetica"/>
              </a:rPr>
              <a:t>.</a:t>
            </a:r>
            <a:endParaRPr lang="tr-TR" sz="2000" dirty="0">
              <a:solidFill>
                <a:srgbClr val="000000"/>
              </a:solidFill>
              <a:latin typeface="mHelvetica"/>
            </a:endParaRPr>
          </a:p>
        </p:txBody>
      </p:sp>
      <p:sp>
        <p:nvSpPr>
          <p:cNvPr id="4" name="Dikdörtgen 3"/>
          <p:cNvSpPr/>
          <p:nvPr/>
        </p:nvSpPr>
        <p:spPr>
          <a:xfrm>
            <a:off x="6516215" y="548680"/>
            <a:ext cx="2547787" cy="400110"/>
          </a:xfrm>
          <a:prstGeom prst="rect">
            <a:avLst/>
          </a:prstGeom>
          <a:solidFill>
            <a:srgbClr val="FF0000"/>
          </a:solidFill>
        </p:spPr>
        <p:txBody>
          <a:bodyPr wrap="square">
            <a:spAutoFit/>
          </a:bodyPr>
          <a:lstStyle/>
          <a:p>
            <a:r>
              <a:rPr lang="tr-TR" sz="2000" b="1" dirty="0">
                <a:solidFill>
                  <a:srgbClr val="FFFFFF"/>
                </a:solidFill>
                <a:latin typeface="OpenSans-Bold"/>
              </a:rPr>
              <a:t>Araç ve Gereç</a:t>
            </a:r>
            <a:endParaRPr lang="tr-TR" sz="2000" dirty="0"/>
          </a:p>
        </p:txBody>
      </p:sp>
      <p:sp>
        <p:nvSpPr>
          <p:cNvPr id="5" name="Dikdörtgen 4"/>
          <p:cNvSpPr/>
          <p:nvPr/>
        </p:nvSpPr>
        <p:spPr>
          <a:xfrm>
            <a:off x="6516215" y="1013774"/>
            <a:ext cx="2627785" cy="2308324"/>
          </a:xfrm>
          <a:prstGeom prst="rect">
            <a:avLst/>
          </a:prstGeom>
        </p:spPr>
        <p:txBody>
          <a:bodyPr wrap="square">
            <a:spAutoFit/>
          </a:bodyPr>
          <a:lstStyle/>
          <a:p>
            <a:r>
              <a:rPr lang="tr-TR" dirty="0">
                <a:solidFill>
                  <a:srgbClr val="000000"/>
                </a:solidFill>
                <a:latin typeface="mHelvetica"/>
              </a:rPr>
              <a:t>Pil (1,5 V)</a:t>
            </a:r>
          </a:p>
          <a:p>
            <a:r>
              <a:rPr lang="tr-TR" dirty="0">
                <a:solidFill>
                  <a:srgbClr val="FF0000"/>
                </a:solidFill>
                <a:latin typeface="mHelvetica"/>
              </a:rPr>
              <a:t>• </a:t>
            </a:r>
            <a:r>
              <a:rPr lang="tr-TR" dirty="0">
                <a:solidFill>
                  <a:srgbClr val="000000"/>
                </a:solidFill>
                <a:latin typeface="mHelvetica"/>
              </a:rPr>
              <a:t>100 cm uzunluğunda</a:t>
            </a:r>
          </a:p>
          <a:p>
            <a:r>
              <a:rPr lang="tr-TR" dirty="0">
                <a:solidFill>
                  <a:srgbClr val="000000"/>
                </a:solidFill>
                <a:latin typeface="mHelvetica"/>
              </a:rPr>
              <a:t>nikel-krom tel</a:t>
            </a:r>
          </a:p>
          <a:p>
            <a:r>
              <a:rPr lang="tr-TR" dirty="0">
                <a:solidFill>
                  <a:srgbClr val="FF0000"/>
                </a:solidFill>
                <a:latin typeface="mHelvetica"/>
              </a:rPr>
              <a:t>• </a:t>
            </a:r>
            <a:r>
              <a:rPr lang="tr-TR" dirty="0">
                <a:solidFill>
                  <a:srgbClr val="000000"/>
                </a:solidFill>
                <a:latin typeface="mHelvetica"/>
              </a:rPr>
              <a:t>Ampul (1,5 V)</a:t>
            </a:r>
          </a:p>
          <a:p>
            <a:r>
              <a:rPr lang="tr-TR" dirty="0">
                <a:solidFill>
                  <a:srgbClr val="FF0000"/>
                </a:solidFill>
                <a:latin typeface="mHelvetica"/>
              </a:rPr>
              <a:t>• </a:t>
            </a:r>
            <a:r>
              <a:rPr lang="tr-TR" dirty="0">
                <a:solidFill>
                  <a:srgbClr val="000000"/>
                </a:solidFill>
                <a:latin typeface="mHelvetica"/>
              </a:rPr>
              <a:t>Duy</a:t>
            </a:r>
          </a:p>
          <a:p>
            <a:r>
              <a:rPr lang="tr-TR" dirty="0">
                <a:solidFill>
                  <a:srgbClr val="FF0000"/>
                </a:solidFill>
                <a:latin typeface="mHelvetica"/>
              </a:rPr>
              <a:t>• </a:t>
            </a:r>
            <a:r>
              <a:rPr lang="tr-TR" dirty="0">
                <a:solidFill>
                  <a:srgbClr val="000000"/>
                </a:solidFill>
                <a:latin typeface="mHelvetica"/>
              </a:rPr>
              <a:t>Bağlantı kabloları</a:t>
            </a:r>
          </a:p>
          <a:p>
            <a:r>
              <a:rPr lang="tr-TR" dirty="0">
                <a:solidFill>
                  <a:srgbClr val="FF0000"/>
                </a:solidFill>
                <a:latin typeface="mHelvetica"/>
              </a:rPr>
              <a:t>• </a:t>
            </a:r>
            <a:r>
              <a:rPr lang="tr-TR" dirty="0">
                <a:solidFill>
                  <a:srgbClr val="000000"/>
                </a:solidFill>
                <a:latin typeface="mHelvetica"/>
              </a:rPr>
              <a:t>Tahta çivisi (2 adet)</a:t>
            </a:r>
          </a:p>
          <a:p>
            <a:r>
              <a:rPr lang="tr-TR" dirty="0">
                <a:solidFill>
                  <a:srgbClr val="FF0000"/>
                </a:solidFill>
                <a:latin typeface="mHelvetica"/>
              </a:rPr>
              <a:t>• </a:t>
            </a:r>
            <a:r>
              <a:rPr lang="tr-TR" dirty="0">
                <a:solidFill>
                  <a:srgbClr val="000000"/>
                </a:solidFill>
                <a:latin typeface="mHelvetica"/>
              </a:rPr>
              <a:t>Çekiç</a:t>
            </a:r>
            <a:endParaRPr lang="tr-TR"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9952" y="837692"/>
            <a:ext cx="2144266" cy="2082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79512" y="3623425"/>
            <a:ext cx="8784976" cy="1631216"/>
          </a:xfrm>
          <a:prstGeom prst="rect">
            <a:avLst/>
          </a:prstGeom>
        </p:spPr>
        <p:txBody>
          <a:bodyPr wrap="square">
            <a:spAutoFit/>
          </a:bodyPr>
          <a:lstStyle/>
          <a:p>
            <a:pPr lvl="0"/>
            <a:r>
              <a:rPr lang="tr-TR" sz="2000" dirty="0">
                <a:solidFill>
                  <a:srgbClr val="FF0000"/>
                </a:solidFill>
                <a:latin typeface="Arial" pitchFamily="34" charset="0"/>
                <a:cs typeface="Arial" pitchFamily="34" charset="0"/>
              </a:rPr>
              <a:t>• </a:t>
            </a:r>
            <a:r>
              <a:rPr lang="tr-TR" sz="2000" dirty="0">
                <a:solidFill>
                  <a:srgbClr val="000000"/>
                </a:solidFill>
                <a:latin typeface="Arial" pitchFamily="34" charset="0"/>
                <a:cs typeface="Arial" pitchFamily="34" charset="0"/>
              </a:rPr>
              <a:t>Bu devrenin test uçlarından birini nikel-krom telin bir </a:t>
            </a:r>
            <a:r>
              <a:rPr lang="tr-TR" sz="2000" dirty="0" smtClean="0">
                <a:solidFill>
                  <a:srgbClr val="000000"/>
                </a:solidFill>
                <a:latin typeface="Arial" pitchFamily="34" charset="0"/>
                <a:cs typeface="Arial" pitchFamily="34" charset="0"/>
              </a:rPr>
              <a:t>ucuna sabitlerken </a:t>
            </a:r>
            <a:r>
              <a:rPr lang="tr-TR" sz="2000" dirty="0">
                <a:solidFill>
                  <a:srgbClr val="000000"/>
                </a:solidFill>
                <a:latin typeface="Arial" pitchFamily="34" charset="0"/>
                <a:cs typeface="Arial" pitchFamily="34" charset="0"/>
              </a:rPr>
              <a:t>diğer ucunu nikel-krom tel üzerinde yavaş </a:t>
            </a:r>
            <a:r>
              <a:rPr lang="tr-TR" sz="2000" dirty="0" smtClean="0">
                <a:solidFill>
                  <a:srgbClr val="000000"/>
                </a:solidFill>
                <a:latin typeface="Arial" pitchFamily="34" charset="0"/>
                <a:cs typeface="Arial" pitchFamily="34" charset="0"/>
              </a:rPr>
              <a:t>yavaş hareket </a:t>
            </a:r>
            <a:r>
              <a:rPr lang="tr-TR" sz="2000" dirty="0">
                <a:solidFill>
                  <a:srgbClr val="000000"/>
                </a:solidFill>
                <a:latin typeface="Arial" pitchFamily="34" charset="0"/>
                <a:cs typeface="Arial" pitchFamily="34" charset="0"/>
              </a:rPr>
              <a:t>ettiriniz.</a:t>
            </a:r>
          </a:p>
          <a:p>
            <a:pPr lvl="0"/>
            <a:r>
              <a:rPr lang="tr-TR" sz="2000" dirty="0">
                <a:solidFill>
                  <a:prstClr val="black"/>
                </a:solidFill>
                <a:latin typeface="Arial" pitchFamily="34" charset="0"/>
                <a:cs typeface="Arial" pitchFamily="34" charset="0"/>
              </a:rPr>
              <a:t>• Devreye dahil edilen nikel-krom telin uzunluğunu </a:t>
            </a:r>
            <a:endParaRPr lang="tr-TR" sz="2000" dirty="0" smtClean="0">
              <a:solidFill>
                <a:prstClr val="black"/>
              </a:solidFill>
              <a:latin typeface="Arial" pitchFamily="34" charset="0"/>
              <a:cs typeface="Arial" pitchFamily="34" charset="0"/>
            </a:endParaRPr>
          </a:p>
          <a:p>
            <a:pPr lvl="0"/>
            <a:r>
              <a:rPr lang="tr-TR" sz="2000" dirty="0" smtClean="0">
                <a:solidFill>
                  <a:prstClr val="black"/>
                </a:solidFill>
                <a:latin typeface="Arial" pitchFamily="34" charset="0"/>
                <a:cs typeface="Arial" pitchFamily="34" charset="0"/>
              </a:rPr>
              <a:t>artırdıkça ampulün </a:t>
            </a:r>
            <a:r>
              <a:rPr lang="tr-TR" sz="2000" dirty="0">
                <a:solidFill>
                  <a:prstClr val="black"/>
                </a:solidFill>
                <a:latin typeface="Arial" pitchFamily="34" charset="0"/>
                <a:cs typeface="Arial" pitchFamily="34" charset="0"/>
              </a:rPr>
              <a:t>parlaklığının nasıl değiştiğini </a:t>
            </a:r>
            <a:endParaRPr lang="tr-TR" sz="2000" dirty="0" smtClean="0">
              <a:solidFill>
                <a:prstClr val="black"/>
              </a:solidFill>
              <a:latin typeface="Arial" pitchFamily="34" charset="0"/>
              <a:cs typeface="Arial" pitchFamily="34" charset="0"/>
            </a:endParaRPr>
          </a:p>
          <a:p>
            <a:pPr lvl="0"/>
            <a:r>
              <a:rPr lang="tr-TR" sz="2000" dirty="0" smtClean="0">
                <a:solidFill>
                  <a:prstClr val="black"/>
                </a:solidFill>
                <a:latin typeface="Arial" pitchFamily="34" charset="0"/>
                <a:cs typeface="Arial" pitchFamily="34" charset="0"/>
              </a:rPr>
              <a:t>gözlemleyiniz.. </a:t>
            </a:r>
            <a:endParaRPr lang="tr-TR" sz="2000" dirty="0">
              <a:solidFill>
                <a:prstClr val="black"/>
              </a:solidFill>
              <a:latin typeface="Arial" pitchFamily="34" charset="0"/>
              <a:cs typeface="Arial" pitchFamily="34" charset="0"/>
            </a:endParaRPr>
          </a:p>
        </p:txBody>
      </p:sp>
      <p:sp>
        <p:nvSpPr>
          <p:cNvPr id="7" name="Dikdörtgen 6"/>
          <p:cNvSpPr/>
          <p:nvPr/>
        </p:nvSpPr>
        <p:spPr>
          <a:xfrm>
            <a:off x="76647" y="5157192"/>
            <a:ext cx="6655725" cy="1569660"/>
          </a:xfrm>
          <a:prstGeom prst="rect">
            <a:avLst/>
          </a:prstGeom>
        </p:spPr>
        <p:txBody>
          <a:bodyPr wrap="square">
            <a:spAutoFit/>
          </a:bodyPr>
          <a:lstStyle/>
          <a:p>
            <a:r>
              <a:rPr lang="tr-TR" sz="2400" b="1" dirty="0"/>
              <a:t>Yorumlayalım, Sonuçlandıralım.</a:t>
            </a:r>
          </a:p>
          <a:p>
            <a:r>
              <a:rPr lang="tr-TR" sz="2400" dirty="0"/>
              <a:t>• Bağlantı kablosunun nikel-krom tel üzerinde hareket ettirilmesiyle ampulün</a:t>
            </a:r>
          </a:p>
          <a:p>
            <a:r>
              <a:rPr lang="tr-TR" sz="2400" dirty="0"/>
              <a:t>parlaklığının değişmesini nasıl açıklarız?</a:t>
            </a:r>
          </a:p>
        </p:txBody>
      </p:sp>
      <p:pic>
        <p:nvPicPr>
          <p:cNvPr id="3174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84218" y="4410393"/>
            <a:ext cx="2362001" cy="229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52751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712968" cy="2677656"/>
          </a:xfrm>
          <a:prstGeom prst="rect">
            <a:avLst/>
          </a:prstGeom>
        </p:spPr>
        <p:txBody>
          <a:bodyPr wrap="square">
            <a:spAutoFit/>
          </a:bodyPr>
          <a:lstStyle/>
          <a:p>
            <a:r>
              <a:rPr lang="tr-TR" sz="2400" dirty="0">
                <a:latin typeface="mHelvetica"/>
              </a:rPr>
              <a:t>Deneyde de gözlemlediğiniz gibi üzerinden elektrik enerjisi geçen iletkenin boyu kısalınca </a:t>
            </a:r>
            <a:r>
              <a:rPr lang="tr-TR" sz="2400" dirty="0" err="1" smtClean="0">
                <a:latin typeface="mHelvetica"/>
              </a:rPr>
              <a:t>ampulünparlaklığı</a:t>
            </a:r>
            <a:r>
              <a:rPr lang="tr-TR" sz="2400" dirty="0" smtClean="0">
                <a:latin typeface="mHelvetica"/>
              </a:rPr>
              <a:t> </a:t>
            </a:r>
            <a:r>
              <a:rPr lang="tr-TR" sz="2400" dirty="0">
                <a:latin typeface="mHelvetica"/>
              </a:rPr>
              <a:t>arttı. Tersi yapıldığında da ampulün parlaklığının azaldığını gözlemlediniz. Buna göre </a:t>
            </a:r>
            <a:r>
              <a:rPr lang="tr-TR" sz="2400" dirty="0" smtClean="0">
                <a:latin typeface="mHelvetica"/>
              </a:rPr>
              <a:t>direnci değiştirmek </a:t>
            </a:r>
            <a:r>
              <a:rPr lang="tr-TR" sz="2400" dirty="0">
                <a:latin typeface="mHelvetica"/>
              </a:rPr>
              <a:t>için telin uzunluğunu değiştirmiş oldunuz. Reostaların çalışma prensibi, iletkenin boyunun</a:t>
            </a:r>
          </a:p>
          <a:p>
            <a:r>
              <a:rPr lang="tr-TR" sz="2400" dirty="0">
                <a:latin typeface="mHelvetica"/>
              </a:rPr>
              <a:t>değiştirilmesidir. Aşağıda direncin ve reostanın sembolik gösterimi verilmiştir. İnceleyiniz.</a:t>
            </a:r>
            <a:endParaRPr lang="tr-TR" sz="2400"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2528" y="3429000"/>
            <a:ext cx="8177048"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3179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5610" name="ShockwaveFlash1" r:id="rId2" imgW="8280572" imgH="5758858"/>
        </mc:Choice>
        <mc:Fallback>
          <p:control name="ShockwaveFlash1" r:id="rId2" imgW="8280572" imgH="5758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333375"/>
                  <a:ext cx="8280400" cy="57594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8059551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496" y="0"/>
            <a:ext cx="9025362" cy="5755422"/>
          </a:xfrm>
          <a:prstGeom prst="rect">
            <a:avLst/>
          </a:prstGeom>
        </p:spPr>
        <p:txBody>
          <a:bodyPr wrap="square">
            <a:spAutoFit/>
          </a:bodyPr>
          <a:lstStyle/>
          <a:p>
            <a:r>
              <a:rPr lang="tr-TR" sz="3200" b="1" dirty="0">
                <a:solidFill>
                  <a:srgbClr val="2680FF"/>
                </a:solidFill>
                <a:latin typeface="OpenSans-Bold"/>
              </a:rPr>
              <a:t>Ampul De Bir Dirençtir!</a:t>
            </a:r>
          </a:p>
          <a:p>
            <a:r>
              <a:rPr lang="tr-TR" sz="2400" dirty="0">
                <a:solidFill>
                  <a:srgbClr val="000000"/>
                </a:solidFill>
                <a:latin typeface="mHelvetica"/>
              </a:rPr>
              <a:t>Ampuller, elektrik enerjisini kullanarak ışık yayar. Ampulün ışığı nasıl yaydığını hiç düşündünüz </a:t>
            </a:r>
            <a:r>
              <a:rPr lang="tr-TR" sz="2400" dirty="0" smtClean="0">
                <a:solidFill>
                  <a:srgbClr val="000000"/>
                </a:solidFill>
                <a:latin typeface="mHelvetica"/>
              </a:rPr>
              <a:t>mü? Ampullerin </a:t>
            </a:r>
            <a:r>
              <a:rPr lang="tr-TR" sz="2400" dirty="0">
                <a:solidFill>
                  <a:srgbClr val="000000"/>
                </a:solidFill>
                <a:latin typeface="mHelvetica"/>
              </a:rPr>
              <a:t>içlerinde, elektrik enerjisini ışığa çeviren özel cihaz mı var? Bu sorunun cevabını, </a:t>
            </a:r>
            <a:r>
              <a:rPr lang="tr-TR" sz="2400" dirty="0" smtClean="0">
                <a:solidFill>
                  <a:srgbClr val="000000"/>
                </a:solidFill>
                <a:latin typeface="mHelvetica"/>
              </a:rPr>
              <a:t>ampulü yakından </a:t>
            </a:r>
            <a:r>
              <a:rPr lang="tr-TR" sz="2400" dirty="0">
                <a:solidFill>
                  <a:srgbClr val="000000"/>
                </a:solidFill>
                <a:latin typeface="mHelvetica"/>
              </a:rPr>
              <a:t>incelediğinizde hemen verebilirsiniz. Ampulün içine baktığınızda, göreceğiniz tek şey </a:t>
            </a:r>
            <a:r>
              <a:rPr lang="tr-TR" sz="2400" dirty="0" smtClean="0">
                <a:solidFill>
                  <a:srgbClr val="000000"/>
                </a:solidFill>
                <a:latin typeface="mHelvetica"/>
              </a:rPr>
              <a:t>sarmal yapıda </a:t>
            </a:r>
            <a:r>
              <a:rPr lang="tr-TR" sz="2400" dirty="0">
                <a:solidFill>
                  <a:srgbClr val="000000"/>
                </a:solidFill>
                <a:latin typeface="mHelvetica"/>
              </a:rPr>
              <a:t>olan bir telin, düzgün bir şekilde yerleştirilmiş hâli olacaktır. Sarmal yapıdaki bu tele, </a:t>
            </a:r>
            <a:r>
              <a:rPr lang="tr-TR" sz="2400" b="1" dirty="0" smtClean="0">
                <a:solidFill>
                  <a:srgbClr val="000000"/>
                </a:solidFill>
                <a:latin typeface="mHelvetica-Bold"/>
              </a:rPr>
              <a:t>flaman </a:t>
            </a:r>
            <a:r>
              <a:rPr lang="tr-TR" sz="2400" dirty="0" smtClean="0">
                <a:solidFill>
                  <a:srgbClr val="000000"/>
                </a:solidFill>
                <a:latin typeface="mHelvetica"/>
              </a:rPr>
              <a:t>denir</a:t>
            </a:r>
            <a:r>
              <a:rPr lang="tr-TR" sz="2400" dirty="0">
                <a:solidFill>
                  <a:srgbClr val="000000"/>
                </a:solidFill>
                <a:latin typeface="mHelvetica"/>
              </a:rPr>
              <a:t>. Flaman, </a:t>
            </a:r>
            <a:r>
              <a:rPr lang="tr-TR" sz="2400" dirty="0" smtClean="0">
                <a:solidFill>
                  <a:srgbClr val="000000"/>
                </a:solidFill>
                <a:latin typeface="mHelvetica"/>
              </a:rPr>
              <a:t> genellikle </a:t>
            </a:r>
            <a:r>
              <a:rPr lang="tr-TR" sz="2400" dirty="0">
                <a:solidFill>
                  <a:srgbClr val="000000"/>
                </a:solidFill>
                <a:latin typeface="mHelvetica"/>
              </a:rPr>
              <a:t>yüksek dirence sahip olan tungsten (</a:t>
            </a:r>
            <a:r>
              <a:rPr lang="tr-TR" sz="2400" dirty="0" err="1">
                <a:solidFill>
                  <a:srgbClr val="000000"/>
                </a:solidFill>
                <a:latin typeface="mHelvetica"/>
              </a:rPr>
              <a:t>wolfram</a:t>
            </a:r>
            <a:r>
              <a:rPr lang="tr-TR" sz="2400" dirty="0">
                <a:solidFill>
                  <a:srgbClr val="000000"/>
                </a:solidFill>
                <a:latin typeface="mHelvetica"/>
              </a:rPr>
              <a:t>) metalinden yapılır. Ampulün </a:t>
            </a:r>
            <a:r>
              <a:rPr lang="tr-TR" sz="2400" dirty="0" smtClean="0">
                <a:solidFill>
                  <a:srgbClr val="000000"/>
                </a:solidFill>
                <a:latin typeface="mHelvetica"/>
              </a:rPr>
              <a:t>ışık verebilmesi </a:t>
            </a:r>
            <a:r>
              <a:rPr lang="tr-TR" sz="2400" dirty="0">
                <a:solidFill>
                  <a:srgbClr val="000000"/>
                </a:solidFill>
                <a:latin typeface="mHelvetica"/>
              </a:rPr>
              <a:t>için içindeki tel direncinin yüksek olması gerekir. Elektrik enerjisi, telden geçerken </a:t>
            </a:r>
            <a:r>
              <a:rPr lang="tr-TR" sz="2400" dirty="0" smtClean="0">
                <a:solidFill>
                  <a:srgbClr val="000000"/>
                </a:solidFill>
                <a:latin typeface="mHelvetica"/>
              </a:rPr>
              <a:t>zorlandıkça tel </a:t>
            </a:r>
            <a:r>
              <a:rPr lang="tr-TR" sz="2400" dirty="0">
                <a:solidFill>
                  <a:srgbClr val="000000"/>
                </a:solidFill>
                <a:latin typeface="mHelvetica"/>
              </a:rPr>
              <a:t>kızarır ve ışık yayar. Ampul içindeki tel direncinin yüksek olması için kesit alanı küçük, </a:t>
            </a:r>
            <a:r>
              <a:rPr lang="tr-TR" sz="2400" dirty="0" smtClean="0">
                <a:solidFill>
                  <a:srgbClr val="000000"/>
                </a:solidFill>
                <a:latin typeface="mHelvetica"/>
              </a:rPr>
              <a:t>boyu uzun </a:t>
            </a:r>
            <a:r>
              <a:rPr lang="tr-TR" sz="2400" dirty="0">
                <a:solidFill>
                  <a:srgbClr val="000000"/>
                </a:solidFill>
                <a:latin typeface="mHelvetica"/>
              </a:rPr>
              <a:t>bir iletken kullanılır. Telin boyu uzun olduğundan, tel ampule ancak sarmal hâle getirilerek sığdırılabilmektedir</a:t>
            </a:r>
            <a:r>
              <a:rPr lang="tr-TR" sz="2400" dirty="0" smtClean="0">
                <a:solidFill>
                  <a:srgbClr val="000000"/>
                </a:solidFill>
                <a:latin typeface="mHelvetica"/>
              </a:rPr>
              <a:t>.</a:t>
            </a:r>
            <a:endParaRPr lang="tr-TR" sz="2400" dirty="0">
              <a:solidFill>
                <a:srgbClr val="000000"/>
              </a:solidFill>
              <a:latin typeface="mHelvetica"/>
            </a:endParaRPr>
          </a:p>
        </p:txBody>
      </p:sp>
    </p:spTree>
    <p:extLst>
      <p:ext uri="{BB962C8B-B14F-4D97-AF65-F5344CB8AC3E}">
        <p14:creationId xmlns:p14="http://schemas.microsoft.com/office/powerpoint/2010/main" val="38599578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8173" y="2238375"/>
            <a:ext cx="7686674" cy="461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71660"/>
            <a:ext cx="8856984" cy="2123658"/>
          </a:xfrm>
          <a:prstGeom prst="rect">
            <a:avLst/>
          </a:prstGeom>
        </p:spPr>
        <p:txBody>
          <a:bodyPr wrap="square">
            <a:spAutoFit/>
          </a:bodyPr>
          <a:lstStyle/>
          <a:p>
            <a:pPr lvl="0"/>
            <a:r>
              <a:rPr lang="tr-TR" sz="2200" dirty="0">
                <a:solidFill>
                  <a:srgbClr val="000000"/>
                </a:solidFill>
                <a:latin typeface="mHelvetica"/>
              </a:rPr>
              <a:t>Evlerinizde kullandığınız ampullerin aydınlatma miktarları aynı değildir. Çok aydınlatan ampuller, elektrik enerjisini de çok kullanır. Buna göre kullanacağınız yerin büyüklüğüne göre ampul seçmek, elektrik enerjisi için ödenecek faturayı da olumlu etkileyecektir. Ampullerin çok ya da az aydınlatmasına neden olan etken nedir? Ampullerin </a:t>
            </a:r>
            <a:r>
              <a:rPr lang="tr-TR" sz="2200" dirty="0" err="1">
                <a:solidFill>
                  <a:srgbClr val="000000"/>
                </a:solidFill>
                <a:latin typeface="mHelvetica"/>
              </a:rPr>
              <a:t>flamanlarını</a:t>
            </a:r>
            <a:r>
              <a:rPr lang="tr-TR" sz="2200" dirty="0">
                <a:solidFill>
                  <a:srgbClr val="000000"/>
                </a:solidFill>
                <a:latin typeface="mHelvetica"/>
              </a:rPr>
              <a:t> inceleyerek karşılaştırınız. </a:t>
            </a:r>
            <a:endParaRPr lang="tr-TR" sz="2200" dirty="0">
              <a:solidFill>
                <a:prstClr val="black"/>
              </a:solidFill>
            </a:endParaRPr>
          </a:p>
        </p:txBody>
      </p:sp>
    </p:spTree>
    <p:extLst>
      <p:ext uri="{BB962C8B-B14F-4D97-AF65-F5344CB8AC3E}">
        <p14:creationId xmlns:p14="http://schemas.microsoft.com/office/powerpoint/2010/main" val="19884130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788024" y="476672"/>
            <a:ext cx="4176464" cy="4401205"/>
          </a:xfrm>
          <a:prstGeom prst="rect">
            <a:avLst/>
          </a:prstGeom>
        </p:spPr>
        <p:txBody>
          <a:bodyPr wrap="square">
            <a:spAutoFit/>
          </a:bodyPr>
          <a:lstStyle/>
          <a:p>
            <a:r>
              <a:rPr lang="tr-TR" sz="2800" dirty="0" smtClean="0"/>
              <a:t>Bir ampule yakından bakarsak içerisinde ince ve kıvrımlı bir tel olduğunu görürüz.</a:t>
            </a:r>
          </a:p>
          <a:p>
            <a:r>
              <a:rPr lang="tr-TR" sz="2800" dirty="0" smtClean="0"/>
              <a:t>Işık yayan bu tele </a:t>
            </a:r>
            <a:r>
              <a:rPr lang="tr-TR" sz="2800" b="1" dirty="0" smtClean="0">
                <a:solidFill>
                  <a:srgbClr val="FF0000"/>
                </a:solidFill>
              </a:rPr>
              <a:t>filaman</a:t>
            </a:r>
            <a:r>
              <a:rPr lang="tr-TR" sz="2800" dirty="0" smtClean="0"/>
              <a:t> denir. Filaman erime sıcaklığı</a:t>
            </a:r>
            <a:br>
              <a:rPr lang="tr-TR" sz="2800" dirty="0" smtClean="0"/>
            </a:br>
            <a:r>
              <a:rPr lang="tr-TR" sz="2800" dirty="0" smtClean="0"/>
              <a:t>ve direnci çok yüksek olan </a:t>
            </a:r>
            <a:r>
              <a:rPr lang="tr-TR" sz="2800" b="1" dirty="0" smtClean="0">
                <a:solidFill>
                  <a:srgbClr val="FF0000"/>
                </a:solidFill>
              </a:rPr>
              <a:t>tungsten</a:t>
            </a:r>
            <a:r>
              <a:rPr lang="tr-TR" sz="2800" dirty="0" smtClean="0"/>
              <a:t> adı verilen metalden yapılır.</a:t>
            </a:r>
          </a:p>
        </p:txBody>
      </p:sp>
      <p:pic>
        <p:nvPicPr>
          <p:cNvPr id="431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24" y="99020"/>
            <a:ext cx="4724400" cy="6210299"/>
          </a:xfrm>
          <a:prstGeom prst="rect">
            <a:avLst/>
          </a:prstGeom>
          <a:noFill/>
          <a:ln w="9525">
            <a:noFill/>
            <a:miter lim="800000"/>
            <a:headEnd/>
            <a:tailEnd/>
          </a:ln>
        </p:spPr>
      </p:pic>
    </p:spTree>
    <p:extLst>
      <p:ext uri="{BB962C8B-B14F-4D97-AF65-F5344CB8AC3E}">
        <p14:creationId xmlns:p14="http://schemas.microsoft.com/office/powerpoint/2010/main" val="399719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6104" y="14131"/>
            <a:ext cx="6387736" cy="6715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627784" y="1211601"/>
            <a:ext cx="1152128" cy="461665"/>
          </a:xfrm>
          <a:prstGeom prst="rect">
            <a:avLst/>
          </a:prstGeom>
        </p:spPr>
        <p:txBody>
          <a:bodyPr wrap="square">
            <a:spAutoFit/>
          </a:bodyPr>
          <a:lstStyle/>
          <a:p>
            <a:r>
              <a:rPr lang="tr-TR" sz="2400" dirty="0" smtClean="0">
                <a:solidFill>
                  <a:srgbClr val="FF0000"/>
                </a:solidFill>
              </a:rPr>
              <a:t>vermez</a:t>
            </a:r>
            <a:endParaRPr lang="tr-TR" dirty="0"/>
          </a:p>
        </p:txBody>
      </p:sp>
      <p:sp>
        <p:nvSpPr>
          <p:cNvPr id="4" name="Dikdörtgen 3"/>
          <p:cNvSpPr/>
          <p:nvPr/>
        </p:nvSpPr>
        <p:spPr>
          <a:xfrm>
            <a:off x="2683152" y="1848065"/>
            <a:ext cx="760336" cy="461665"/>
          </a:xfrm>
          <a:prstGeom prst="rect">
            <a:avLst/>
          </a:prstGeom>
        </p:spPr>
        <p:txBody>
          <a:bodyPr wrap="none">
            <a:spAutoFit/>
          </a:bodyPr>
          <a:lstStyle/>
          <a:p>
            <a:r>
              <a:rPr lang="tr-TR" sz="2400" dirty="0" smtClean="0">
                <a:solidFill>
                  <a:srgbClr val="FF0000"/>
                </a:solidFill>
              </a:rPr>
              <a:t>verir</a:t>
            </a:r>
            <a:endParaRPr lang="tr-TR" dirty="0"/>
          </a:p>
        </p:txBody>
      </p:sp>
      <p:sp>
        <p:nvSpPr>
          <p:cNvPr id="5" name="Dikdörtgen 4"/>
          <p:cNvSpPr/>
          <p:nvPr/>
        </p:nvSpPr>
        <p:spPr>
          <a:xfrm>
            <a:off x="2621244" y="2420888"/>
            <a:ext cx="1100366" cy="461665"/>
          </a:xfrm>
          <a:prstGeom prst="rect">
            <a:avLst/>
          </a:prstGeom>
        </p:spPr>
        <p:txBody>
          <a:bodyPr wrap="none">
            <a:spAutoFit/>
          </a:bodyPr>
          <a:lstStyle/>
          <a:p>
            <a:r>
              <a:rPr lang="tr-TR" sz="2400" dirty="0" smtClean="0">
                <a:solidFill>
                  <a:srgbClr val="FF0000"/>
                </a:solidFill>
              </a:rPr>
              <a:t>vermez</a:t>
            </a:r>
            <a:endParaRPr lang="tr-TR" dirty="0"/>
          </a:p>
        </p:txBody>
      </p:sp>
      <p:sp>
        <p:nvSpPr>
          <p:cNvPr id="6" name="Dikdörtgen 5"/>
          <p:cNvSpPr/>
          <p:nvPr/>
        </p:nvSpPr>
        <p:spPr>
          <a:xfrm>
            <a:off x="2627784" y="3068960"/>
            <a:ext cx="1100366" cy="461665"/>
          </a:xfrm>
          <a:prstGeom prst="rect">
            <a:avLst/>
          </a:prstGeom>
        </p:spPr>
        <p:txBody>
          <a:bodyPr wrap="none">
            <a:spAutoFit/>
          </a:bodyPr>
          <a:lstStyle/>
          <a:p>
            <a:r>
              <a:rPr lang="tr-TR" sz="2400" dirty="0" smtClean="0">
                <a:solidFill>
                  <a:srgbClr val="FF0000"/>
                </a:solidFill>
              </a:rPr>
              <a:t>vermez</a:t>
            </a:r>
            <a:endParaRPr lang="tr-TR" dirty="0"/>
          </a:p>
        </p:txBody>
      </p:sp>
      <p:sp>
        <p:nvSpPr>
          <p:cNvPr id="7" name="Dikdörtgen 6"/>
          <p:cNvSpPr/>
          <p:nvPr/>
        </p:nvSpPr>
        <p:spPr>
          <a:xfrm>
            <a:off x="2678984" y="3717032"/>
            <a:ext cx="1100928" cy="461665"/>
          </a:xfrm>
          <a:prstGeom prst="rect">
            <a:avLst/>
          </a:prstGeom>
        </p:spPr>
        <p:txBody>
          <a:bodyPr wrap="square">
            <a:spAutoFit/>
          </a:bodyPr>
          <a:lstStyle/>
          <a:p>
            <a:r>
              <a:rPr lang="tr-TR" sz="2400" dirty="0" smtClean="0">
                <a:solidFill>
                  <a:srgbClr val="FF0000"/>
                </a:solidFill>
              </a:rPr>
              <a:t>verir</a:t>
            </a:r>
            <a:endParaRPr lang="tr-TR" dirty="0"/>
          </a:p>
        </p:txBody>
      </p:sp>
      <p:sp>
        <p:nvSpPr>
          <p:cNvPr id="8" name="Dikdörtgen 7"/>
          <p:cNvSpPr/>
          <p:nvPr/>
        </p:nvSpPr>
        <p:spPr>
          <a:xfrm>
            <a:off x="2604874" y="4293096"/>
            <a:ext cx="1100366" cy="461665"/>
          </a:xfrm>
          <a:prstGeom prst="rect">
            <a:avLst/>
          </a:prstGeom>
        </p:spPr>
        <p:txBody>
          <a:bodyPr wrap="none">
            <a:spAutoFit/>
          </a:bodyPr>
          <a:lstStyle/>
          <a:p>
            <a:r>
              <a:rPr lang="tr-TR" sz="2400" dirty="0" smtClean="0">
                <a:solidFill>
                  <a:srgbClr val="FF0000"/>
                </a:solidFill>
              </a:rPr>
              <a:t>vermez</a:t>
            </a:r>
            <a:endParaRPr lang="tr-TR" dirty="0"/>
          </a:p>
        </p:txBody>
      </p:sp>
      <p:sp>
        <p:nvSpPr>
          <p:cNvPr id="9" name="Dikdörtgen 8"/>
          <p:cNvSpPr/>
          <p:nvPr/>
        </p:nvSpPr>
        <p:spPr>
          <a:xfrm>
            <a:off x="2601140" y="4869160"/>
            <a:ext cx="1100366" cy="461665"/>
          </a:xfrm>
          <a:prstGeom prst="rect">
            <a:avLst/>
          </a:prstGeom>
        </p:spPr>
        <p:txBody>
          <a:bodyPr wrap="none">
            <a:spAutoFit/>
          </a:bodyPr>
          <a:lstStyle/>
          <a:p>
            <a:r>
              <a:rPr lang="tr-TR" sz="2400" dirty="0" smtClean="0">
                <a:solidFill>
                  <a:srgbClr val="FF0000"/>
                </a:solidFill>
              </a:rPr>
              <a:t>vermez</a:t>
            </a:r>
            <a:endParaRPr lang="tr-TR" dirty="0"/>
          </a:p>
        </p:txBody>
      </p:sp>
      <p:sp>
        <p:nvSpPr>
          <p:cNvPr id="10" name="Dikdörtgen 9"/>
          <p:cNvSpPr/>
          <p:nvPr/>
        </p:nvSpPr>
        <p:spPr>
          <a:xfrm>
            <a:off x="2647043" y="5517232"/>
            <a:ext cx="864096" cy="461665"/>
          </a:xfrm>
          <a:prstGeom prst="rect">
            <a:avLst/>
          </a:prstGeom>
        </p:spPr>
        <p:txBody>
          <a:bodyPr wrap="square">
            <a:spAutoFit/>
          </a:bodyPr>
          <a:lstStyle/>
          <a:p>
            <a:r>
              <a:rPr lang="tr-TR" sz="2400" dirty="0" smtClean="0">
                <a:solidFill>
                  <a:srgbClr val="FF0000"/>
                </a:solidFill>
              </a:rPr>
              <a:t>verir</a:t>
            </a:r>
            <a:endParaRPr lang="tr-TR" dirty="0"/>
          </a:p>
        </p:txBody>
      </p:sp>
      <p:sp>
        <p:nvSpPr>
          <p:cNvPr id="11" name="Dikdörtgen 10"/>
          <p:cNvSpPr/>
          <p:nvPr/>
        </p:nvSpPr>
        <p:spPr>
          <a:xfrm>
            <a:off x="2718064" y="6165304"/>
            <a:ext cx="760336" cy="461665"/>
          </a:xfrm>
          <a:prstGeom prst="rect">
            <a:avLst/>
          </a:prstGeom>
        </p:spPr>
        <p:txBody>
          <a:bodyPr wrap="none">
            <a:spAutoFit/>
          </a:bodyPr>
          <a:lstStyle/>
          <a:p>
            <a:r>
              <a:rPr lang="tr-TR" sz="2400" dirty="0" smtClean="0">
                <a:solidFill>
                  <a:srgbClr val="FF0000"/>
                </a:solidFill>
              </a:rPr>
              <a:t>verir</a:t>
            </a:r>
            <a:endParaRPr lang="tr-TR" dirty="0"/>
          </a:p>
        </p:txBody>
      </p:sp>
    </p:spTree>
    <p:extLst>
      <p:ext uri="{BB962C8B-B14F-4D97-AF65-F5344CB8AC3E}">
        <p14:creationId xmlns:p14="http://schemas.microsoft.com/office/powerpoint/2010/main" val="142351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4037900" cy="461665"/>
          </a:xfrm>
          <a:prstGeom prst="rect">
            <a:avLst/>
          </a:prstGeom>
          <a:solidFill>
            <a:srgbClr val="00B050"/>
          </a:solidFill>
        </p:spPr>
        <p:txBody>
          <a:bodyPr wrap="none">
            <a:spAutoFit/>
          </a:bodyPr>
          <a:lstStyle/>
          <a:p>
            <a:r>
              <a:rPr lang="tr-TR" sz="2400" b="1" dirty="0">
                <a:solidFill>
                  <a:srgbClr val="FFFFFF"/>
                </a:solidFill>
                <a:latin typeface="OpenSans-Bold"/>
              </a:rPr>
              <a:t>Bilgiden Üretilen Teknoloji</a:t>
            </a:r>
            <a:endParaRPr lang="tr-TR" sz="2400" dirty="0"/>
          </a:p>
        </p:txBody>
      </p:sp>
      <p:sp>
        <p:nvSpPr>
          <p:cNvPr id="3" name="Dikdörtgen 2"/>
          <p:cNvSpPr/>
          <p:nvPr/>
        </p:nvSpPr>
        <p:spPr>
          <a:xfrm>
            <a:off x="107504" y="1032570"/>
            <a:ext cx="5472608" cy="2554545"/>
          </a:xfrm>
          <a:prstGeom prst="rect">
            <a:avLst/>
          </a:prstGeom>
        </p:spPr>
        <p:txBody>
          <a:bodyPr wrap="square">
            <a:spAutoFit/>
          </a:bodyPr>
          <a:lstStyle/>
          <a:p>
            <a:r>
              <a:rPr lang="tr-TR" sz="2000" dirty="0">
                <a:latin typeface="mHelvetica"/>
              </a:rPr>
              <a:t>Dirençlerin ham maddesi seramiktir. Bunun nedeni </a:t>
            </a:r>
            <a:r>
              <a:rPr lang="tr-TR" sz="2000" dirty="0" smtClean="0">
                <a:latin typeface="mHelvetica"/>
              </a:rPr>
              <a:t>seramiğin elektrik </a:t>
            </a:r>
            <a:r>
              <a:rPr lang="tr-TR" sz="2000" dirty="0">
                <a:latin typeface="mHelvetica"/>
              </a:rPr>
              <a:t>iletimine zorluk çıkarması ve dirence çok dayanıklı </a:t>
            </a:r>
            <a:r>
              <a:rPr lang="tr-TR" sz="2000" dirty="0" smtClean="0">
                <a:latin typeface="mHelvetica"/>
              </a:rPr>
              <a:t>olmasıdır. İki </a:t>
            </a:r>
            <a:r>
              <a:rPr lang="tr-TR" sz="2000" dirty="0">
                <a:latin typeface="mHelvetica"/>
              </a:rPr>
              <a:t>iletken seramik ile birleştirilerek istenilen miktarda </a:t>
            </a:r>
            <a:r>
              <a:rPr lang="tr-TR" sz="2000" dirty="0" smtClean="0">
                <a:latin typeface="mHelvetica"/>
              </a:rPr>
              <a:t>elektrik enerjisinin </a:t>
            </a:r>
            <a:r>
              <a:rPr lang="tr-TR" sz="2000" dirty="0">
                <a:latin typeface="mHelvetica"/>
              </a:rPr>
              <a:t>geçişi sağlanmış. Dirençler sayesinde, karışık </a:t>
            </a:r>
            <a:r>
              <a:rPr lang="tr-TR" sz="2000" dirty="0" smtClean="0">
                <a:latin typeface="mHelvetica"/>
              </a:rPr>
              <a:t>elektronik devrelerde</a:t>
            </a:r>
            <a:r>
              <a:rPr lang="tr-TR" sz="2000" dirty="0">
                <a:latin typeface="mHelvetica"/>
              </a:rPr>
              <a:t>, istenilen yere istenildiği kadar akım geçirilebilmektedir.</a:t>
            </a:r>
            <a:endParaRPr lang="tr-TR" sz="2000" dirty="0"/>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99439" y="1071188"/>
            <a:ext cx="3633296"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655805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783" y="188640"/>
            <a:ext cx="8866697" cy="461665"/>
          </a:xfrm>
          <a:prstGeom prst="rect">
            <a:avLst/>
          </a:prstGeom>
        </p:spPr>
        <p:txBody>
          <a:bodyPr wrap="square">
            <a:spAutoFit/>
          </a:bodyPr>
          <a:lstStyle/>
          <a:p>
            <a:r>
              <a:rPr lang="tr-TR" sz="2400" b="1" dirty="0">
                <a:solidFill>
                  <a:srgbClr val="00B0F0"/>
                </a:solidFill>
                <a:latin typeface="OpenSans-Bold"/>
              </a:rPr>
              <a:t>Ünite Sonu Değerlendirme Soruları</a:t>
            </a:r>
            <a:endParaRPr lang="tr-TR" sz="2400" dirty="0">
              <a:solidFill>
                <a:srgbClr val="00B0F0"/>
              </a:solidFill>
            </a:endParaRPr>
          </a:p>
        </p:txBody>
      </p:sp>
      <p:sp>
        <p:nvSpPr>
          <p:cNvPr id="3" name="Dikdörtgen 2"/>
          <p:cNvSpPr/>
          <p:nvPr/>
        </p:nvSpPr>
        <p:spPr>
          <a:xfrm>
            <a:off x="102646" y="650305"/>
            <a:ext cx="8933849" cy="830997"/>
          </a:xfrm>
          <a:prstGeom prst="rect">
            <a:avLst/>
          </a:prstGeom>
        </p:spPr>
        <p:txBody>
          <a:bodyPr wrap="square">
            <a:spAutoFit/>
          </a:bodyPr>
          <a:lstStyle/>
          <a:p>
            <a:r>
              <a:rPr lang="tr-TR" sz="2400" b="1" dirty="0">
                <a:latin typeface="mHelvetica-Bold"/>
              </a:rPr>
              <a:t>A. Aşağıdaki tabloda verilen kavramları, boş bırakılan uygun yerlere yazınız.</a:t>
            </a:r>
            <a:endParaRPr lang="tr-TR" sz="2400"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2071" y="1481302"/>
            <a:ext cx="8768876" cy="1731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2646" y="3429000"/>
            <a:ext cx="8933849" cy="1938992"/>
          </a:xfrm>
          <a:prstGeom prst="rect">
            <a:avLst/>
          </a:prstGeom>
        </p:spPr>
        <p:txBody>
          <a:bodyPr wrap="square">
            <a:spAutoFit/>
          </a:bodyPr>
          <a:lstStyle/>
          <a:p>
            <a:r>
              <a:rPr lang="tr-TR" sz="2400" dirty="0"/>
              <a:t>• Elektrik enerjisini ileten maddelere </a:t>
            </a:r>
            <a:r>
              <a:rPr lang="tr-TR" sz="2400" dirty="0" smtClean="0"/>
              <a:t>…………………  </a:t>
            </a:r>
            <a:r>
              <a:rPr lang="tr-TR" sz="2400" dirty="0"/>
              <a:t>denir.</a:t>
            </a:r>
          </a:p>
          <a:p>
            <a:r>
              <a:rPr lang="tr-TR" sz="2400" dirty="0"/>
              <a:t>• Porselen, cam, plastik gibi maddeler </a:t>
            </a:r>
            <a:r>
              <a:rPr lang="tr-TR" sz="2400" dirty="0" smtClean="0"/>
              <a:t>………………………maddelerdir</a:t>
            </a:r>
            <a:endParaRPr lang="tr-TR" sz="2400" dirty="0"/>
          </a:p>
          <a:p>
            <a:r>
              <a:rPr lang="tr-TR" sz="2400" dirty="0"/>
              <a:t>• Elektrik enerjisinin akışına karşı gösterilen zorluğa………………….. denir.</a:t>
            </a:r>
          </a:p>
          <a:p>
            <a:r>
              <a:rPr lang="tr-TR" sz="2400" dirty="0"/>
              <a:t>• Aslında yalıtkan olan …………………… yıldırım ve şimşek olaylarında olduğu gibi iletkenlik kazanabilir.</a:t>
            </a:r>
          </a:p>
        </p:txBody>
      </p:sp>
      <p:sp>
        <p:nvSpPr>
          <p:cNvPr id="6" name="Dikdörtgen 5"/>
          <p:cNvSpPr/>
          <p:nvPr/>
        </p:nvSpPr>
        <p:spPr>
          <a:xfrm>
            <a:off x="4932040" y="3396734"/>
            <a:ext cx="1324402" cy="523220"/>
          </a:xfrm>
          <a:prstGeom prst="rect">
            <a:avLst/>
          </a:prstGeom>
        </p:spPr>
        <p:txBody>
          <a:bodyPr wrap="none">
            <a:spAutoFit/>
          </a:bodyPr>
          <a:lstStyle/>
          <a:p>
            <a:r>
              <a:rPr lang="tr-TR" sz="2800" b="1" dirty="0">
                <a:solidFill>
                  <a:srgbClr val="FF0000"/>
                </a:solidFill>
                <a:latin typeface="mHelvetica"/>
              </a:rPr>
              <a:t>iletken</a:t>
            </a:r>
            <a:endParaRPr lang="tr-TR" sz="2800" b="1" dirty="0">
              <a:solidFill>
                <a:srgbClr val="FF0000"/>
              </a:solidFill>
            </a:endParaRPr>
          </a:p>
        </p:txBody>
      </p:sp>
      <p:sp>
        <p:nvSpPr>
          <p:cNvPr id="7" name="Dikdörtgen 6"/>
          <p:cNvSpPr/>
          <p:nvPr/>
        </p:nvSpPr>
        <p:spPr>
          <a:xfrm>
            <a:off x="5066250" y="3759423"/>
            <a:ext cx="1330814" cy="461665"/>
          </a:xfrm>
          <a:prstGeom prst="rect">
            <a:avLst/>
          </a:prstGeom>
        </p:spPr>
        <p:txBody>
          <a:bodyPr wrap="none">
            <a:spAutoFit/>
          </a:bodyPr>
          <a:lstStyle/>
          <a:p>
            <a:r>
              <a:rPr lang="tr-TR" sz="2400" b="1" dirty="0">
                <a:solidFill>
                  <a:srgbClr val="FF0000"/>
                </a:solidFill>
                <a:latin typeface="mHelvetica"/>
              </a:rPr>
              <a:t>yalıtkan</a:t>
            </a:r>
            <a:endParaRPr lang="tr-TR" sz="2400" b="1" dirty="0">
              <a:solidFill>
                <a:srgbClr val="FF0000"/>
              </a:solidFill>
            </a:endParaRPr>
          </a:p>
        </p:txBody>
      </p:sp>
      <p:sp>
        <p:nvSpPr>
          <p:cNvPr id="8" name="Dikdörtgen 7"/>
          <p:cNvSpPr/>
          <p:nvPr/>
        </p:nvSpPr>
        <p:spPr>
          <a:xfrm>
            <a:off x="6732240" y="4167663"/>
            <a:ext cx="1107996" cy="461665"/>
          </a:xfrm>
          <a:prstGeom prst="rect">
            <a:avLst/>
          </a:prstGeom>
        </p:spPr>
        <p:txBody>
          <a:bodyPr wrap="none">
            <a:spAutoFit/>
          </a:bodyPr>
          <a:lstStyle/>
          <a:p>
            <a:r>
              <a:rPr lang="tr-TR" sz="2400" b="1" dirty="0">
                <a:solidFill>
                  <a:srgbClr val="FF0000"/>
                </a:solidFill>
                <a:latin typeface="mHelvetica"/>
              </a:rPr>
              <a:t>direnç</a:t>
            </a:r>
            <a:endParaRPr lang="tr-TR" sz="2400" b="1" dirty="0">
              <a:solidFill>
                <a:srgbClr val="FF0000"/>
              </a:solidFill>
            </a:endParaRPr>
          </a:p>
        </p:txBody>
      </p:sp>
      <p:sp>
        <p:nvSpPr>
          <p:cNvPr id="9" name="Dikdörtgen 8"/>
          <p:cNvSpPr/>
          <p:nvPr/>
        </p:nvSpPr>
        <p:spPr>
          <a:xfrm>
            <a:off x="3347864" y="4509120"/>
            <a:ext cx="1244251" cy="461665"/>
          </a:xfrm>
          <a:prstGeom prst="rect">
            <a:avLst/>
          </a:prstGeom>
        </p:spPr>
        <p:txBody>
          <a:bodyPr wrap="none">
            <a:spAutoFit/>
          </a:bodyPr>
          <a:lstStyle/>
          <a:p>
            <a:r>
              <a:rPr lang="tr-TR" sz="2400" b="1" dirty="0">
                <a:solidFill>
                  <a:srgbClr val="FF0000"/>
                </a:solidFill>
                <a:latin typeface="mHelvetica"/>
              </a:rPr>
              <a:t> gazlar </a:t>
            </a:r>
            <a:endParaRPr lang="tr-TR" sz="2400" b="1" dirty="0">
              <a:solidFill>
                <a:srgbClr val="FF0000"/>
              </a:solidFill>
            </a:endParaRPr>
          </a:p>
        </p:txBody>
      </p:sp>
    </p:spTree>
    <p:extLst>
      <p:ext uri="{BB962C8B-B14F-4D97-AF65-F5344CB8AC3E}">
        <p14:creationId xmlns:p14="http://schemas.microsoft.com/office/powerpoint/2010/main" val="270799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204864"/>
            <a:ext cx="8784976" cy="3416320"/>
          </a:xfrm>
          <a:prstGeom prst="rect">
            <a:avLst/>
          </a:prstGeom>
        </p:spPr>
        <p:txBody>
          <a:bodyPr wrap="square">
            <a:spAutoFit/>
          </a:bodyPr>
          <a:lstStyle/>
          <a:p>
            <a:r>
              <a:rPr lang="tr-TR" sz="2400" dirty="0">
                <a:solidFill>
                  <a:srgbClr val="FF0000"/>
                </a:solidFill>
                <a:latin typeface="mHelvetica"/>
              </a:rPr>
              <a:t>• </a:t>
            </a:r>
            <a:r>
              <a:rPr lang="tr-TR" sz="2400" dirty="0">
                <a:solidFill>
                  <a:srgbClr val="000000"/>
                </a:solidFill>
                <a:latin typeface="mHelvetica"/>
              </a:rPr>
              <a:t>Doğal yalıtkan maddeleri aslında, dirençleri </a:t>
            </a:r>
            <a:r>
              <a:rPr lang="tr-TR" sz="2400" dirty="0" smtClean="0">
                <a:solidFill>
                  <a:srgbClr val="000000"/>
                </a:solidFill>
                <a:latin typeface="mHelvetica"/>
              </a:rPr>
              <a:t>………………olan </a:t>
            </a:r>
            <a:r>
              <a:rPr lang="tr-TR" sz="2400" dirty="0">
                <a:solidFill>
                  <a:srgbClr val="000000"/>
                </a:solidFill>
                <a:latin typeface="mHelvetica"/>
              </a:rPr>
              <a:t>maddelerdir.</a:t>
            </a:r>
          </a:p>
          <a:p>
            <a:r>
              <a:rPr lang="tr-TR" sz="2400" dirty="0">
                <a:solidFill>
                  <a:srgbClr val="FF0000"/>
                </a:solidFill>
                <a:latin typeface="mHelvetica"/>
              </a:rPr>
              <a:t>• </a:t>
            </a:r>
            <a:r>
              <a:rPr lang="tr-TR" sz="2400" dirty="0">
                <a:solidFill>
                  <a:srgbClr val="000000"/>
                </a:solidFill>
                <a:latin typeface="mHelvetica"/>
              </a:rPr>
              <a:t>Direncin büyüklüğü </a:t>
            </a:r>
            <a:r>
              <a:rPr lang="tr-TR" sz="2400" dirty="0" smtClean="0">
                <a:solidFill>
                  <a:srgbClr val="000000"/>
                </a:solidFill>
                <a:latin typeface="mHelvetica"/>
              </a:rPr>
              <a:t>………………….</a:t>
            </a:r>
            <a:r>
              <a:rPr lang="tr-TR" sz="2400" dirty="0">
                <a:solidFill>
                  <a:srgbClr val="000000"/>
                </a:solidFill>
                <a:latin typeface="mHelvetica"/>
              </a:rPr>
              <a:t>ile ölçülür.</a:t>
            </a:r>
          </a:p>
          <a:p>
            <a:r>
              <a:rPr lang="tr-TR" sz="2400" dirty="0">
                <a:solidFill>
                  <a:srgbClr val="FF0000"/>
                </a:solidFill>
                <a:latin typeface="mHelvetica"/>
              </a:rPr>
              <a:t>• </a:t>
            </a:r>
            <a:r>
              <a:rPr lang="tr-TR" sz="2400" dirty="0">
                <a:solidFill>
                  <a:srgbClr val="000000"/>
                </a:solidFill>
                <a:latin typeface="mHelvetica"/>
              </a:rPr>
              <a:t>Direncin birimi ………………….’dur.</a:t>
            </a:r>
          </a:p>
          <a:p>
            <a:r>
              <a:rPr lang="tr-TR" sz="2400" dirty="0">
                <a:solidFill>
                  <a:srgbClr val="FF0000"/>
                </a:solidFill>
                <a:latin typeface="mHelvetica"/>
              </a:rPr>
              <a:t>• </a:t>
            </a:r>
            <a:r>
              <a:rPr lang="tr-TR" sz="2400" dirty="0">
                <a:solidFill>
                  <a:srgbClr val="000000"/>
                </a:solidFill>
                <a:latin typeface="mHelvetica"/>
              </a:rPr>
              <a:t>Dirençlerin büyüklüğü kesit alanına, uzunluğuna ve </a:t>
            </a:r>
            <a:r>
              <a:rPr lang="tr-TR" sz="2400" dirty="0" smtClean="0">
                <a:solidFill>
                  <a:srgbClr val="000000"/>
                </a:solidFill>
                <a:latin typeface="mHelvetica"/>
              </a:rPr>
              <a:t>………ne </a:t>
            </a:r>
            <a:r>
              <a:rPr lang="tr-TR" sz="2400" dirty="0">
                <a:solidFill>
                  <a:srgbClr val="000000"/>
                </a:solidFill>
                <a:latin typeface="mHelvetica"/>
              </a:rPr>
              <a:t>bağlıdır.</a:t>
            </a:r>
          </a:p>
          <a:p>
            <a:r>
              <a:rPr lang="tr-TR" sz="2400" dirty="0">
                <a:solidFill>
                  <a:srgbClr val="FF0000"/>
                </a:solidFill>
                <a:latin typeface="mHelvetica"/>
              </a:rPr>
              <a:t>• </a:t>
            </a:r>
            <a:r>
              <a:rPr lang="tr-TR" sz="2400" dirty="0">
                <a:solidFill>
                  <a:srgbClr val="000000"/>
                </a:solidFill>
                <a:latin typeface="mHelvetica"/>
              </a:rPr>
              <a:t>Büyüklüğü değiştirilebilen dirençlere</a:t>
            </a:r>
            <a:r>
              <a:rPr lang="tr-TR" sz="2400" dirty="0" smtClean="0">
                <a:solidFill>
                  <a:srgbClr val="000000"/>
                </a:solidFill>
                <a:latin typeface="mHelvetica"/>
              </a:rPr>
              <a:t>………………denir</a:t>
            </a:r>
            <a:r>
              <a:rPr lang="tr-TR" sz="2400" dirty="0">
                <a:solidFill>
                  <a:srgbClr val="000000"/>
                </a:solidFill>
                <a:latin typeface="mHelvetica"/>
              </a:rPr>
              <a:t>.</a:t>
            </a:r>
          </a:p>
          <a:p>
            <a:r>
              <a:rPr lang="tr-TR" sz="2400" dirty="0">
                <a:solidFill>
                  <a:srgbClr val="FF0000"/>
                </a:solidFill>
                <a:latin typeface="mHelvetica"/>
              </a:rPr>
              <a:t>• </a:t>
            </a:r>
            <a:r>
              <a:rPr lang="tr-TR" sz="2400" dirty="0">
                <a:solidFill>
                  <a:srgbClr val="000000"/>
                </a:solidFill>
                <a:latin typeface="mHelvetica"/>
              </a:rPr>
              <a:t>Devrede test uçlarını tuzlu suya daldırırsak ampul ……………………</a:t>
            </a:r>
            <a:endParaRPr lang="tr-TR" sz="2400"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5" y="188640"/>
            <a:ext cx="8770334" cy="173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88224" y="2158466"/>
            <a:ext cx="1343638" cy="523220"/>
          </a:xfrm>
          <a:prstGeom prst="rect">
            <a:avLst/>
          </a:prstGeom>
        </p:spPr>
        <p:txBody>
          <a:bodyPr wrap="none">
            <a:spAutoFit/>
          </a:bodyPr>
          <a:lstStyle/>
          <a:p>
            <a:r>
              <a:rPr lang="tr-TR" sz="2800" b="1" dirty="0">
                <a:solidFill>
                  <a:srgbClr val="FF0000"/>
                </a:solidFill>
                <a:latin typeface="mHelvetica"/>
              </a:rPr>
              <a:t>büyük </a:t>
            </a:r>
            <a:endParaRPr lang="tr-TR" dirty="0"/>
          </a:p>
        </p:txBody>
      </p:sp>
      <p:sp>
        <p:nvSpPr>
          <p:cNvPr id="6" name="Dikdörtgen 5"/>
          <p:cNvSpPr/>
          <p:nvPr/>
        </p:nvSpPr>
        <p:spPr>
          <a:xfrm>
            <a:off x="3131840" y="2852936"/>
            <a:ext cx="2122697" cy="523220"/>
          </a:xfrm>
          <a:prstGeom prst="rect">
            <a:avLst/>
          </a:prstGeom>
        </p:spPr>
        <p:txBody>
          <a:bodyPr wrap="none">
            <a:spAutoFit/>
          </a:bodyPr>
          <a:lstStyle/>
          <a:p>
            <a:r>
              <a:rPr lang="tr-TR" sz="2800" b="1" dirty="0" err="1">
                <a:solidFill>
                  <a:srgbClr val="FF0000"/>
                </a:solidFill>
                <a:latin typeface="mHelvetica"/>
              </a:rPr>
              <a:t>dirençölçer</a:t>
            </a:r>
            <a:endParaRPr lang="tr-TR" dirty="0"/>
          </a:p>
        </p:txBody>
      </p:sp>
      <p:sp>
        <p:nvSpPr>
          <p:cNvPr id="7" name="Dikdörtgen 6"/>
          <p:cNvSpPr/>
          <p:nvPr/>
        </p:nvSpPr>
        <p:spPr>
          <a:xfrm>
            <a:off x="2771800" y="3193812"/>
            <a:ext cx="1042273" cy="523220"/>
          </a:xfrm>
          <a:prstGeom prst="rect">
            <a:avLst/>
          </a:prstGeom>
        </p:spPr>
        <p:txBody>
          <a:bodyPr wrap="none">
            <a:spAutoFit/>
          </a:bodyPr>
          <a:lstStyle/>
          <a:p>
            <a:r>
              <a:rPr lang="tr-TR" sz="2800" b="1" dirty="0" err="1">
                <a:solidFill>
                  <a:srgbClr val="FF0000"/>
                </a:solidFill>
                <a:latin typeface="mHelvetica"/>
              </a:rPr>
              <a:t>ohm</a:t>
            </a:r>
            <a:r>
              <a:rPr lang="tr-TR" sz="2800" b="1" dirty="0">
                <a:solidFill>
                  <a:srgbClr val="FF0000"/>
                </a:solidFill>
                <a:latin typeface="mHelvetica"/>
              </a:rPr>
              <a:t> </a:t>
            </a:r>
            <a:endParaRPr lang="tr-TR" dirty="0"/>
          </a:p>
        </p:txBody>
      </p:sp>
      <p:sp>
        <p:nvSpPr>
          <p:cNvPr id="8" name="Dikdörtgen 7"/>
          <p:cNvSpPr/>
          <p:nvPr/>
        </p:nvSpPr>
        <p:spPr>
          <a:xfrm>
            <a:off x="7380312" y="3645024"/>
            <a:ext cx="904415" cy="523220"/>
          </a:xfrm>
          <a:prstGeom prst="rect">
            <a:avLst/>
          </a:prstGeom>
        </p:spPr>
        <p:txBody>
          <a:bodyPr wrap="none">
            <a:spAutoFit/>
          </a:bodyPr>
          <a:lstStyle/>
          <a:p>
            <a:r>
              <a:rPr lang="tr-TR" sz="2800" b="1" dirty="0">
                <a:solidFill>
                  <a:srgbClr val="FF0000"/>
                </a:solidFill>
                <a:latin typeface="mHelvetica"/>
              </a:rPr>
              <a:t>cins</a:t>
            </a:r>
            <a:endParaRPr lang="tr-TR" dirty="0"/>
          </a:p>
        </p:txBody>
      </p:sp>
      <p:sp>
        <p:nvSpPr>
          <p:cNvPr id="9" name="Dikdörtgen 8"/>
          <p:cNvSpPr/>
          <p:nvPr/>
        </p:nvSpPr>
        <p:spPr>
          <a:xfrm>
            <a:off x="5652120" y="4293096"/>
            <a:ext cx="1265090" cy="523220"/>
          </a:xfrm>
          <a:prstGeom prst="rect">
            <a:avLst/>
          </a:prstGeom>
        </p:spPr>
        <p:txBody>
          <a:bodyPr wrap="none">
            <a:spAutoFit/>
          </a:bodyPr>
          <a:lstStyle/>
          <a:p>
            <a:pPr lvl="0"/>
            <a:r>
              <a:rPr lang="tr-TR" sz="2800" b="1" dirty="0">
                <a:solidFill>
                  <a:srgbClr val="FF0000"/>
                </a:solidFill>
                <a:latin typeface="mHelvetica"/>
              </a:rPr>
              <a:t>reosta</a:t>
            </a:r>
          </a:p>
        </p:txBody>
      </p:sp>
      <p:sp>
        <p:nvSpPr>
          <p:cNvPr id="10" name="Dikdörtgen 9"/>
          <p:cNvSpPr/>
          <p:nvPr/>
        </p:nvSpPr>
        <p:spPr>
          <a:xfrm>
            <a:off x="539552" y="5085388"/>
            <a:ext cx="1662635" cy="523220"/>
          </a:xfrm>
          <a:prstGeom prst="rect">
            <a:avLst/>
          </a:prstGeom>
        </p:spPr>
        <p:txBody>
          <a:bodyPr wrap="none">
            <a:spAutoFit/>
          </a:bodyPr>
          <a:lstStyle/>
          <a:p>
            <a:pPr lvl="0"/>
            <a:r>
              <a:rPr lang="tr-TR" sz="2800" b="1" dirty="0">
                <a:solidFill>
                  <a:srgbClr val="FF0000"/>
                </a:solidFill>
                <a:latin typeface="mHelvetica"/>
              </a:rPr>
              <a:t>ışık verir</a:t>
            </a:r>
            <a:endParaRPr lang="tr-TR" sz="2800" b="1" dirty="0">
              <a:solidFill>
                <a:srgbClr val="FF0000"/>
              </a:solidFill>
            </a:endParaRPr>
          </a:p>
        </p:txBody>
      </p:sp>
    </p:spTree>
    <p:extLst>
      <p:ext uri="{BB962C8B-B14F-4D97-AF65-F5344CB8AC3E}">
        <p14:creationId xmlns:p14="http://schemas.microsoft.com/office/powerpoint/2010/main" val="351775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60648"/>
            <a:ext cx="8856984" cy="830997"/>
          </a:xfrm>
          <a:prstGeom prst="rect">
            <a:avLst/>
          </a:prstGeom>
        </p:spPr>
        <p:txBody>
          <a:bodyPr wrap="square">
            <a:spAutoFit/>
          </a:bodyPr>
          <a:lstStyle/>
          <a:p>
            <a:r>
              <a:rPr lang="tr-TR" sz="2400" b="1" dirty="0">
                <a:latin typeface="mHelvetica-Bold"/>
              </a:rPr>
              <a:t>B. Aşağıdaki ifadelerden doğru olanların başına “</a:t>
            </a:r>
            <a:r>
              <a:rPr lang="tr-TR" sz="2400" b="1" dirty="0">
                <a:solidFill>
                  <a:srgbClr val="FF0000"/>
                </a:solidFill>
                <a:latin typeface="mHelvetica-Bold"/>
              </a:rPr>
              <a:t>D</a:t>
            </a:r>
            <a:r>
              <a:rPr lang="tr-TR" sz="2400" b="1" dirty="0">
                <a:latin typeface="mHelvetica-Bold"/>
              </a:rPr>
              <a:t>” yanlış olanların başına “</a:t>
            </a:r>
            <a:r>
              <a:rPr lang="tr-TR" sz="2400" b="1" dirty="0">
                <a:solidFill>
                  <a:srgbClr val="FF0000"/>
                </a:solidFill>
                <a:latin typeface="mHelvetica-Bold"/>
              </a:rPr>
              <a:t>Y</a:t>
            </a:r>
            <a:r>
              <a:rPr lang="tr-TR" sz="2400" b="1" dirty="0">
                <a:latin typeface="mHelvetica-Bold"/>
              </a:rPr>
              <a:t>” harfini yazınız.</a:t>
            </a:r>
            <a:endParaRPr lang="tr-TR" sz="2400" dirty="0"/>
          </a:p>
        </p:txBody>
      </p:sp>
      <p:sp>
        <p:nvSpPr>
          <p:cNvPr id="3" name="Dikdörtgen 2"/>
          <p:cNvSpPr/>
          <p:nvPr/>
        </p:nvSpPr>
        <p:spPr>
          <a:xfrm>
            <a:off x="179512" y="1196752"/>
            <a:ext cx="8856984" cy="4893647"/>
          </a:xfrm>
          <a:prstGeom prst="rect">
            <a:avLst/>
          </a:prstGeom>
        </p:spPr>
        <p:txBody>
          <a:bodyPr wrap="square">
            <a:spAutoFit/>
          </a:bodyPr>
          <a:lstStyle/>
          <a:p>
            <a:r>
              <a:rPr lang="tr-TR" sz="2400" dirty="0">
                <a:latin typeface="mHelvetica"/>
              </a:rPr>
              <a:t>( </a:t>
            </a:r>
            <a:r>
              <a:rPr lang="tr-TR" sz="2400" dirty="0" smtClean="0">
                <a:latin typeface="mHelvetica"/>
              </a:rPr>
              <a:t> ) </a:t>
            </a:r>
            <a:r>
              <a:rPr lang="tr-TR" sz="2400" dirty="0">
                <a:latin typeface="mHelvetica"/>
              </a:rPr>
              <a:t>Yalıtkan maddelerin dirençleri büyüktür.</a:t>
            </a:r>
          </a:p>
          <a:p>
            <a:r>
              <a:rPr lang="tr-TR" sz="2400" dirty="0">
                <a:latin typeface="mHelvetica"/>
              </a:rPr>
              <a:t>( </a:t>
            </a:r>
            <a:r>
              <a:rPr lang="tr-TR" sz="2400" dirty="0" smtClean="0">
                <a:latin typeface="mHelvetica"/>
              </a:rPr>
              <a:t> ) </a:t>
            </a:r>
            <a:r>
              <a:rPr lang="tr-TR" sz="2400" dirty="0">
                <a:latin typeface="mHelvetica"/>
              </a:rPr>
              <a:t>Elektrik enerjisinin geçişini zorlaştırmak için iletkenin kesit alanı genişletilmelidir.</a:t>
            </a:r>
          </a:p>
          <a:p>
            <a:r>
              <a:rPr lang="tr-TR" sz="2400" dirty="0">
                <a:latin typeface="mHelvetica"/>
              </a:rPr>
              <a:t>( </a:t>
            </a:r>
            <a:r>
              <a:rPr lang="tr-TR" sz="2400" dirty="0" smtClean="0">
                <a:latin typeface="mHelvetica"/>
              </a:rPr>
              <a:t> ) </a:t>
            </a:r>
            <a:r>
              <a:rPr lang="tr-TR" sz="2400" dirty="0">
                <a:latin typeface="mHelvetica"/>
              </a:rPr>
              <a:t>Reosta kullanılan bir devreden akım geçmez.</a:t>
            </a:r>
          </a:p>
          <a:p>
            <a:r>
              <a:rPr lang="tr-TR" sz="2400" dirty="0" smtClean="0">
                <a:latin typeface="mHelvetica"/>
              </a:rPr>
              <a:t>(  </a:t>
            </a:r>
            <a:r>
              <a:rPr lang="tr-TR" sz="2400" dirty="0">
                <a:latin typeface="mHelvetica"/>
              </a:rPr>
              <a:t>) Metaller iyi iletkenlerdir.</a:t>
            </a:r>
          </a:p>
          <a:p>
            <a:r>
              <a:rPr lang="tr-TR" sz="2400" dirty="0" smtClean="0">
                <a:latin typeface="mHelvetica"/>
              </a:rPr>
              <a:t>(  </a:t>
            </a:r>
            <a:r>
              <a:rPr lang="tr-TR" sz="2400" dirty="0">
                <a:latin typeface="mHelvetica"/>
              </a:rPr>
              <a:t>) İletkenlerin ve yalıtkanların dirençleri vardır.</a:t>
            </a:r>
          </a:p>
          <a:p>
            <a:r>
              <a:rPr lang="tr-TR" sz="2400" dirty="0" smtClean="0">
                <a:latin typeface="mHelvetica"/>
              </a:rPr>
              <a:t>(  </a:t>
            </a:r>
            <a:r>
              <a:rPr lang="tr-TR" sz="2400" dirty="0">
                <a:latin typeface="mHelvetica"/>
              </a:rPr>
              <a:t>) Şekerli su elektriği iletir, sirke iletmez.</a:t>
            </a:r>
          </a:p>
          <a:p>
            <a:r>
              <a:rPr lang="tr-TR" sz="2400" dirty="0">
                <a:latin typeface="mHelvetica"/>
              </a:rPr>
              <a:t>( </a:t>
            </a:r>
            <a:r>
              <a:rPr lang="tr-TR" sz="2400" dirty="0" smtClean="0">
                <a:latin typeface="mHelvetica"/>
              </a:rPr>
              <a:t> ) </a:t>
            </a:r>
            <a:r>
              <a:rPr lang="tr-TR" sz="2400" dirty="0">
                <a:latin typeface="mHelvetica"/>
              </a:rPr>
              <a:t>Ampulün içinde flaman denilen bir direnç bulunur.</a:t>
            </a:r>
          </a:p>
          <a:p>
            <a:r>
              <a:rPr lang="tr-TR" sz="2400" dirty="0" smtClean="0">
                <a:latin typeface="mHelvetica"/>
              </a:rPr>
              <a:t>(  </a:t>
            </a:r>
            <a:r>
              <a:rPr lang="tr-TR" sz="2400" dirty="0">
                <a:latin typeface="mHelvetica"/>
              </a:rPr>
              <a:t>) Her devre elemanının sadece bir ucu vardır.</a:t>
            </a:r>
          </a:p>
          <a:p>
            <a:r>
              <a:rPr lang="tr-TR" sz="2400" dirty="0">
                <a:latin typeface="mHelvetica"/>
              </a:rPr>
              <a:t>( </a:t>
            </a:r>
            <a:r>
              <a:rPr lang="tr-TR" sz="2400" dirty="0" smtClean="0">
                <a:latin typeface="mHelvetica"/>
              </a:rPr>
              <a:t> ) </a:t>
            </a:r>
            <a:r>
              <a:rPr lang="tr-TR" sz="2400" dirty="0">
                <a:latin typeface="mHelvetica"/>
              </a:rPr>
              <a:t>Elektrik enerjisine bakır tel, nikel-krom telden daha az direnç gösterir.</a:t>
            </a:r>
          </a:p>
          <a:p>
            <a:r>
              <a:rPr lang="tr-TR" sz="2400" dirty="0">
                <a:latin typeface="mHelvetica"/>
              </a:rPr>
              <a:t>( </a:t>
            </a:r>
            <a:r>
              <a:rPr lang="tr-TR" sz="2400" dirty="0" smtClean="0">
                <a:latin typeface="mHelvetica"/>
              </a:rPr>
              <a:t> ) </a:t>
            </a:r>
            <a:r>
              <a:rPr lang="tr-TR" sz="2400" dirty="0">
                <a:latin typeface="mHelvetica"/>
              </a:rPr>
              <a:t>Yalıtkan sıvılar, yüksek elektrik enerjisi etkisiyle iletkenlik kazanabilir.</a:t>
            </a:r>
            <a:endParaRPr lang="tr-TR" sz="2400" dirty="0"/>
          </a:p>
        </p:txBody>
      </p:sp>
      <p:sp>
        <p:nvSpPr>
          <p:cNvPr id="6" name="Dikdörtgen 5"/>
          <p:cNvSpPr/>
          <p:nvPr/>
        </p:nvSpPr>
        <p:spPr>
          <a:xfrm>
            <a:off x="251520" y="1239143"/>
            <a:ext cx="407484" cy="461665"/>
          </a:xfrm>
          <a:prstGeom prst="rect">
            <a:avLst/>
          </a:prstGeom>
        </p:spPr>
        <p:txBody>
          <a:bodyPr wrap="none">
            <a:spAutoFit/>
          </a:bodyPr>
          <a:lstStyle/>
          <a:p>
            <a:r>
              <a:rPr lang="tr-TR" sz="2400" b="1" dirty="0" smtClean="0">
                <a:solidFill>
                  <a:srgbClr val="FF0000"/>
                </a:solidFill>
                <a:latin typeface="mHelvetica-Bold"/>
              </a:rPr>
              <a:t>D</a:t>
            </a:r>
            <a:endParaRPr lang="tr-TR" dirty="0"/>
          </a:p>
        </p:txBody>
      </p:sp>
      <p:sp>
        <p:nvSpPr>
          <p:cNvPr id="7" name="Dikdörtgen 6"/>
          <p:cNvSpPr/>
          <p:nvPr/>
        </p:nvSpPr>
        <p:spPr>
          <a:xfrm>
            <a:off x="251520" y="2708920"/>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8" name="Dikdörtgen 7"/>
          <p:cNvSpPr/>
          <p:nvPr/>
        </p:nvSpPr>
        <p:spPr>
          <a:xfrm>
            <a:off x="251520" y="3068960"/>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9" name="Dikdörtgen 8"/>
          <p:cNvSpPr/>
          <p:nvPr/>
        </p:nvSpPr>
        <p:spPr>
          <a:xfrm>
            <a:off x="251520" y="3789040"/>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10" name="Dikdörtgen 9"/>
          <p:cNvSpPr/>
          <p:nvPr/>
        </p:nvSpPr>
        <p:spPr>
          <a:xfrm>
            <a:off x="251520" y="4509120"/>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11" name="Dikdörtgen 10"/>
          <p:cNvSpPr/>
          <p:nvPr/>
        </p:nvSpPr>
        <p:spPr>
          <a:xfrm>
            <a:off x="251520" y="5271591"/>
            <a:ext cx="407484" cy="461665"/>
          </a:xfrm>
          <a:prstGeom prst="rect">
            <a:avLst/>
          </a:prstGeom>
        </p:spPr>
        <p:txBody>
          <a:bodyPr wrap="none">
            <a:spAutoFit/>
          </a:bodyPr>
          <a:lstStyle/>
          <a:p>
            <a:r>
              <a:rPr lang="tr-TR" sz="2400" b="1" dirty="0">
                <a:solidFill>
                  <a:srgbClr val="FF0000"/>
                </a:solidFill>
                <a:latin typeface="mHelvetica-Bold"/>
              </a:rPr>
              <a:t>D</a:t>
            </a:r>
            <a:endParaRPr lang="tr-TR" dirty="0"/>
          </a:p>
        </p:txBody>
      </p:sp>
      <p:sp>
        <p:nvSpPr>
          <p:cNvPr id="12" name="Dikdörtgen 11"/>
          <p:cNvSpPr/>
          <p:nvPr/>
        </p:nvSpPr>
        <p:spPr>
          <a:xfrm>
            <a:off x="251520" y="1599183"/>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3" name="Dikdörtgen 12"/>
          <p:cNvSpPr/>
          <p:nvPr/>
        </p:nvSpPr>
        <p:spPr>
          <a:xfrm>
            <a:off x="251520" y="2391271"/>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4" name="Dikdörtgen 13"/>
          <p:cNvSpPr/>
          <p:nvPr/>
        </p:nvSpPr>
        <p:spPr>
          <a:xfrm>
            <a:off x="260337" y="3501008"/>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
        <p:nvSpPr>
          <p:cNvPr id="15" name="Dikdörtgen 14"/>
          <p:cNvSpPr/>
          <p:nvPr/>
        </p:nvSpPr>
        <p:spPr>
          <a:xfrm>
            <a:off x="269154" y="4221088"/>
            <a:ext cx="389850" cy="461665"/>
          </a:xfrm>
          <a:prstGeom prst="rect">
            <a:avLst/>
          </a:prstGeom>
        </p:spPr>
        <p:txBody>
          <a:bodyPr wrap="none">
            <a:spAutoFit/>
          </a:bodyPr>
          <a:lstStyle/>
          <a:p>
            <a:r>
              <a:rPr lang="tr-TR" sz="2400" b="1" dirty="0">
                <a:solidFill>
                  <a:srgbClr val="FF0000"/>
                </a:solidFill>
                <a:latin typeface="mHelvetica-Bold"/>
              </a:rPr>
              <a:t>Y</a:t>
            </a:r>
            <a:endParaRPr lang="tr-TR" dirty="0"/>
          </a:p>
        </p:txBody>
      </p:sp>
    </p:spTree>
    <p:extLst>
      <p:ext uri="{BB962C8B-B14F-4D97-AF65-F5344CB8AC3E}">
        <p14:creationId xmlns:p14="http://schemas.microsoft.com/office/powerpoint/2010/main" val="145159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784976" cy="523220"/>
          </a:xfrm>
          <a:prstGeom prst="rect">
            <a:avLst/>
          </a:prstGeom>
        </p:spPr>
        <p:txBody>
          <a:bodyPr wrap="square">
            <a:spAutoFit/>
          </a:bodyPr>
          <a:lstStyle/>
          <a:p>
            <a:r>
              <a:rPr lang="tr-TR" sz="2800" b="1" dirty="0">
                <a:latin typeface="mHelvetica-Bold"/>
              </a:rPr>
              <a:t>C. Aşağıdaki çoktan seçmeli soruları cevaplayınız</a:t>
            </a:r>
            <a:r>
              <a:rPr lang="tr-TR" sz="2800" b="1" dirty="0" smtClean="0">
                <a:latin typeface="mHelvetica-Bold"/>
              </a:rPr>
              <a:t>.   </a:t>
            </a:r>
            <a:endParaRPr lang="tr-TR" sz="2800" dirty="0"/>
          </a:p>
        </p:txBody>
      </p:sp>
      <p:sp>
        <p:nvSpPr>
          <p:cNvPr id="3" name="Dikdörtgen 2"/>
          <p:cNvSpPr/>
          <p:nvPr/>
        </p:nvSpPr>
        <p:spPr>
          <a:xfrm>
            <a:off x="19022" y="1988840"/>
            <a:ext cx="8784976" cy="2308324"/>
          </a:xfrm>
          <a:prstGeom prst="rect">
            <a:avLst/>
          </a:prstGeom>
        </p:spPr>
        <p:txBody>
          <a:bodyPr wrap="square">
            <a:spAutoFit/>
          </a:bodyPr>
          <a:lstStyle/>
          <a:p>
            <a:pPr marL="457200" indent="-457200">
              <a:buAutoNum type="arabicPeriod"/>
            </a:pPr>
            <a:r>
              <a:rPr lang="tr-TR" sz="2400" dirty="0" smtClean="0">
                <a:solidFill>
                  <a:srgbClr val="000000"/>
                </a:solidFill>
                <a:latin typeface="mHelvetica"/>
              </a:rPr>
              <a:t>Yandaki </a:t>
            </a:r>
            <a:r>
              <a:rPr lang="tr-TR" sz="2400" dirty="0">
                <a:solidFill>
                  <a:srgbClr val="000000"/>
                </a:solidFill>
                <a:latin typeface="mHelvetica"/>
              </a:rPr>
              <a:t>şemada gösterilen devrede </a:t>
            </a:r>
            <a:endParaRPr lang="tr-TR" sz="2400" dirty="0" smtClean="0">
              <a:solidFill>
                <a:srgbClr val="000000"/>
              </a:solidFill>
              <a:latin typeface="mHelvetica"/>
            </a:endParaRPr>
          </a:p>
          <a:p>
            <a:r>
              <a:rPr lang="tr-TR" sz="2400" dirty="0" smtClean="0">
                <a:solidFill>
                  <a:srgbClr val="000000"/>
                </a:solidFill>
                <a:latin typeface="mHelvetica"/>
              </a:rPr>
              <a:t>AB </a:t>
            </a:r>
            <a:r>
              <a:rPr lang="tr-TR" sz="2400" dirty="0">
                <a:solidFill>
                  <a:srgbClr val="000000"/>
                </a:solidFill>
                <a:latin typeface="mHelvetica"/>
              </a:rPr>
              <a:t>noktaları arasına </a:t>
            </a:r>
            <a:r>
              <a:rPr lang="tr-TR" sz="2400" dirty="0" smtClean="0">
                <a:solidFill>
                  <a:srgbClr val="000000"/>
                </a:solidFill>
                <a:latin typeface="mHelvetica"/>
              </a:rPr>
              <a:t>aşağıdaki cisimlerden</a:t>
            </a:r>
          </a:p>
          <a:p>
            <a:r>
              <a:rPr lang="tr-TR" sz="2400" dirty="0" smtClean="0">
                <a:solidFill>
                  <a:srgbClr val="000000"/>
                </a:solidFill>
                <a:latin typeface="mHelvetica"/>
              </a:rPr>
              <a:t> </a:t>
            </a:r>
            <a:r>
              <a:rPr lang="tr-TR" sz="2400" dirty="0">
                <a:solidFill>
                  <a:srgbClr val="000000"/>
                </a:solidFill>
                <a:latin typeface="mHelvetica"/>
              </a:rPr>
              <a:t>hangisi bağlanırsa ampul ışık verir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Alüminyum kaşık </a:t>
            </a:r>
            <a:r>
              <a:rPr lang="tr-TR" sz="2400" dirty="0" smtClean="0">
                <a:solidFill>
                  <a:srgbClr val="000000"/>
                </a:solidFill>
                <a:latin typeface="mHelvetica"/>
              </a:rPr>
              <a:t>   B</a:t>
            </a:r>
            <a:r>
              <a:rPr lang="tr-TR" sz="2400" dirty="0">
                <a:solidFill>
                  <a:srgbClr val="000000"/>
                </a:solidFill>
                <a:latin typeface="mHelvetica"/>
              </a:rPr>
              <a:t>) Plastik toka</a:t>
            </a:r>
          </a:p>
          <a:p>
            <a:r>
              <a:rPr lang="tr-TR" sz="2400" dirty="0">
                <a:solidFill>
                  <a:srgbClr val="000000"/>
                </a:solidFill>
                <a:latin typeface="mHelvetica"/>
              </a:rPr>
              <a:t>C) Tahta </a:t>
            </a:r>
            <a:r>
              <a:rPr lang="tr-TR" sz="2400" dirty="0" smtClean="0">
                <a:solidFill>
                  <a:srgbClr val="000000"/>
                </a:solidFill>
                <a:latin typeface="mHelvetica"/>
              </a:rPr>
              <a:t>kaşık             </a:t>
            </a:r>
            <a:r>
              <a:rPr lang="tr-TR" sz="2400" dirty="0" smtClean="0">
                <a:latin typeface="mHelvetica"/>
              </a:rPr>
              <a:t>D</a:t>
            </a:r>
            <a:r>
              <a:rPr lang="tr-TR" sz="2400" dirty="0">
                <a:latin typeface="mHelvetica"/>
              </a:rPr>
              <a:t>) Cam bardak</a:t>
            </a:r>
            <a:endParaRPr lang="tr-TR" sz="2400" dirty="0"/>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40808" y="1577638"/>
            <a:ext cx="2708351" cy="244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5-Nokta Yıldız 4"/>
          <p:cNvSpPr/>
          <p:nvPr/>
        </p:nvSpPr>
        <p:spPr>
          <a:xfrm>
            <a:off x="-36512" y="3364753"/>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402348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404664"/>
            <a:ext cx="8352928" cy="3847207"/>
          </a:xfrm>
          <a:prstGeom prst="rect">
            <a:avLst/>
          </a:prstGeom>
        </p:spPr>
        <p:txBody>
          <a:bodyPr wrap="square">
            <a:spAutoFit/>
          </a:bodyPr>
          <a:lstStyle/>
          <a:p>
            <a:r>
              <a:rPr lang="tr-TR" sz="2800" b="1" dirty="0">
                <a:solidFill>
                  <a:srgbClr val="FF33FF"/>
                </a:solidFill>
                <a:latin typeface="mHelvetica-Bold"/>
              </a:rPr>
              <a:t>2. </a:t>
            </a:r>
            <a:endParaRPr lang="tr-TR" sz="2800" b="1" dirty="0" smtClean="0">
              <a:solidFill>
                <a:srgbClr val="FF33FF"/>
              </a:solidFill>
              <a:latin typeface="mHelvetica-Bold"/>
            </a:endParaRPr>
          </a:p>
          <a:p>
            <a:r>
              <a:rPr lang="tr-TR" sz="2400" dirty="0" smtClean="0">
                <a:solidFill>
                  <a:srgbClr val="000000"/>
                </a:solidFill>
                <a:latin typeface="mHelvetica"/>
              </a:rPr>
              <a:t>I</a:t>
            </a:r>
            <a:r>
              <a:rPr lang="tr-TR" sz="2400" dirty="0">
                <a:solidFill>
                  <a:srgbClr val="000000"/>
                </a:solidFill>
                <a:latin typeface="mHelvetica"/>
              </a:rPr>
              <a:t>. Devrede daha ince tel kullanılmalı</a:t>
            </a:r>
          </a:p>
          <a:p>
            <a:r>
              <a:rPr lang="tr-TR" sz="2400" dirty="0">
                <a:solidFill>
                  <a:srgbClr val="000000"/>
                </a:solidFill>
                <a:latin typeface="mHelvetica"/>
              </a:rPr>
              <a:t>II. Devrede kullanılan iletkenin boyunu kısaltılmalı</a:t>
            </a:r>
          </a:p>
          <a:p>
            <a:r>
              <a:rPr lang="tr-TR" sz="2400" dirty="0">
                <a:solidFill>
                  <a:srgbClr val="000000"/>
                </a:solidFill>
                <a:latin typeface="mHelvetica"/>
              </a:rPr>
              <a:t>III. Devrede daha düşük dirençli bir tel kullanılmalı</a:t>
            </a:r>
          </a:p>
          <a:p>
            <a:r>
              <a:rPr lang="tr-TR" sz="2400" dirty="0">
                <a:solidFill>
                  <a:srgbClr val="000000"/>
                </a:solidFill>
                <a:latin typeface="mHelvetica"/>
              </a:rPr>
              <a:t>Basit bir elektrik devresinde, ampulün parlaklığını azaltmak için diğer değişkenler sabit olmak </a:t>
            </a:r>
            <a:r>
              <a:rPr lang="tr-TR" sz="2400" dirty="0" smtClean="0">
                <a:solidFill>
                  <a:srgbClr val="000000"/>
                </a:solidFill>
                <a:latin typeface="mHelvetica"/>
              </a:rPr>
              <a:t>koşulu ile </a:t>
            </a:r>
            <a:r>
              <a:rPr lang="tr-TR" sz="2400" dirty="0">
                <a:solidFill>
                  <a:srgbClr val="000000"/>
                </a:solidFill>
                <a:latin typeface="mHelvetica"/>
              </a:rPr>
              <a:t>yukarıdakilerden hangisi yapılabilir</a:t>
            </a:r>
            <a:r>
              <a:rPr lang="tr-TR" sz="2400" dirty="0" smtClean="0">
                <a:solidFill>
                  <a:srgbClr val="000000"/>
                </a:solidFill>
                <a:latin typeface="mHelvetica"/>
              </a:rPr>
              <a:t>?</a:t>
            </a:r>
          </a:p>
          <a:p>
            <a:endParaRPr lang="tr-TR" sz="2400" dirty="0">
              <a:solidFill>
                <a:srgbClr val="000000"/>
              </a:solidFill>
              <a:latin typeface="mHelvetica"/>
            </a:endParaRPr>
          </a:p>
          <a:p>
            <a:r>
              <a:rPr lang="es-ES" sz="2400" dirty="0">
                <a:solidFill>
                  <a:srgbClr val="000000"/>
                </a:solidFill>
                <a:latin typeface="mHelvetica"/>
              </a:rPr>
              <a:t>A) Yalnız I B) I ve II C) II ve III D) I, II ve III</a:t>
            </a:r>
          </a:p>
          <a:p>
            <a:endParaRPr lang="tr-TR" sz="2400" dirty="0"/>
          </a:p>
        </p:txBody>
      </p:sp>
      <p:sp>
        <p:nvSpPr>
          <p:cNvPr id="3" name="5-Nokta Yıldız 4"/>
          <p:cNvSpPr/>
          <p:nvPr/>
        </p:nvSpPr>
        <p:spPr>
          <a:xfrm>
            <a:off x="251520" y="3284984"/>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93735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332656"/>
            <a:ext cx="8640960" cy="1631216"/>
          </a:xfrm>
          <a:prstGeom prst="rect">
            <a:avLst/>
          </a:prstGeom>
        </p:spPr>
        <p:txBody>
          <a:bodyPr wrap="square">
            <a:spAutoFit/>
          </a:bodyPr>
          <a:lstStyle/>
          <a:p>
            <a:r>
              <a:rPr lang="tr-TR" sz="2800" b="1" dirty="0">
                <a:solidFill>
                  <a:srgbClr val="FF33FF"/>
                </a:solidFill>
                <a:latin typeface="mHelvetica-Bold"/>
              </a:rPr>
              <a:t>3. </a:t>
            </a:r>
            <a:r>
              <a:rPr lang="tr-TR" sz="2400" dirty="0">
                <a:solidFill>
                  <a:srgbClr val="000000"/>
                </a:solidFill>
                <a:latin typeface="mHelvetica"/>
              </a:rPr>
              <a:t>Bir öğrenci, test devresinin uçlarını çeşitli sıvılara batırıyor. Bu işlem sonunda iki devrede </a:t>
            </a:r>
            <a:r>
              <a:rPr lang="tr-TR" sz="2400" dirty="0" smtClean="0">
                <a:solidFill>
                  <a:srgbClr val="000000"/>
                </a:solidFill>
                <a:latin typeface="mHelvetica"/>
              </a:rPr>
              <a:t>ampulün ışık </a:t>
            </a:r>
            <a:r>
              <a:rPr lang="tr-TR" sz="2400" dirty="0">
                <a:solidFill>
                  <a:srgbClr val="000000"/>
                </a:solidFill>
                <a:latin typeface="mHelvetica"/>
              </a:rPr>
              <a:t>vermediğini gözlemliyor. Buna göre, öğrenci ampulün yanmadığı devrelerde hangi sıvıları </a:t>
            </a:r>
            <a:r>
              <a:rPr lang="tr-TR" sz="2400" dirty="0" smtClean="0">
                <a:solidFill>
                  <a:srgbClr val="000000"/>
                </a:solidFill>
                <a:latin typeface="mHelvetica"/>
              </a:rPr>
              <a:t>test etmiş </a:t>
            </a:r>
            <a:r>
              <a:rPr lang="tr-TR" sz="2400" dirty="0">
                <a:solidFill>
                  <a:srgbClr val="000000"/>
                </a:solidFill>
                <a:latin typeface="mHelvetica"/>
              </a:rPr>
              <a:t>olabilir?</a:t>
            </a:r>
            <a:endParaRPr lang="tr-TR" sz="2400" dirty="0"/>
          </a:p>
        </p:txBody>
      </p:sp>
      <p:sp>
        <p:nvSpPr>
          <p:cNvPr id="3" name="Dikdörtgen 2"/>
          <p:cNvSpPr/>
          <p:nvPr/>
        </p:nvSpPr>
        <p:spPr>
          <a:xfrm>
            <a:off x="323528" y="2706914"/>
            <a:ext cx="7848872" cy="2246769"/>
          </a:xfrm>
          <a:prstGeom prst="rect">
            <a:avLst/>
          </a:prstGeom>
        </p:spPr>
        <p:txBody>
          <a:bodyPr wrap="square">
            <a:spAutoFit/>
          </a:bodyPr>
          <a:lstStyle/>
          <a:p>
            <a:r>
              <a:rPr lang="tr-TR" sz="2800" b="1" dirty="0" smtClean="0">
                <a:latin typeface="Arial" pitchFamily="34" charset="0"/>
                <a:cs typeface="Arial" pitchFamily="34" charset="0"/>
              </a:rPr>
              <a:t>     1</a:t>
            </a:r>
            <a:r>
              <a:rPr lang="tr-TR" sz="2800" b="1" dirty="0">
                <a:latin typeface="Arial" pitchFamily="34" charset="0"/>
                <a:cs typeface="Arial" pitchFamily="34" charset="0"/>
              </a:rPr>
              <a:t>. Sıvı </a:t>
            </a:r>
            <a:r>
              <a:rPr lang="tr-TR" sz="2800" b="1" dirty="0" smtClean="0">
                <a:latin typeface="Arial" pitchFamily="34" charset="0"/>
                <a:cs typeface="Arial" pitchFamily="34" charset="0"/>
              </a:rPr>
              <a:t>              2</a:t>
            </a:r>
            <a:r>
              <a:rPr lang="tr-TR" sz="2800" b="1" dirty="0">
                <a:latin typeface="Arial" pitchFamily="34" charset="0"/>
                <a:cs typeface="Arial" pitchFamily="34" charset="0"/>
              </a:rPr>
              <a:t>. Sıvı</a:t>
            </a:r>
          </a:p>
          <a:p>
            <a:r>
              <a:rPr lang="it-IT" sz="2800" dirty="0">
                <a:latin typeface="Arial" pitchFamily="34" charset="0"/>
                <a:cs typeface="Arial" pitchFamily="34" charset="0"/>
              </a:rPr>
              <a:t>A) Tuzlu su </a:t>
            </a:r>
            <a:r>
              <a:rPr lang="tr-TR" sz="2800" dirty="0" smtClean="0">
                <a:latin typeface="Arial" pitchFamily="34" charset="0"/>
                <a:cs typeface="Arial" pitchFamily="34" charset="0"/>
              </a:rPr>
              <a:t>          </a:t>
            </a:r>
            <a:r>
              <a:rPr lang="it-IT" sz="2800" dirty="0" smtClean="0">
                <a:latin typeface="Arial" pitchFamily="34" charset="0"/>
                <a:cs typeface="Arial" pitchFamily="34" charset="0"/>
              </a:rPr>
              <a:t>şekerli </a:t>
            </a:r>
            <a:r>
              <a:rPr lang="it-IT" sz="2800" dirty="0">
                <a:latin typeface="Arial" pitchFamily="34" charset="0"/>
                <a:cs typeface="Arial" pitchFamily="34" charset="0"/>
              </a:rPr>
              <a:t>su</a:t>
            </a:r>
          </a:p>
          <a:p>
            <a:r>
              <a:rPr lang="tr-TR" sz="2800" dirty="0">
                <a:latin typeface="Arial" pitchFamily="34" charset="0"/>
                <a:cs typeface="Arial" pitchFamily="34" charset="0"/>
              </a:rPr>
              <a:t>B) Sirke </a:t>
            </a:r>
            <a:r>
              <a:rPr lang="tr-TR" sz="2800" dirty="0" smtClean="0">
                <a:latin typeface="Arial" pitchFamily="34" charset="0"/>
                <a:cs typeface="Arial" pitchFamily="34" charset="0"/>
              </a:rPr>
              <a:t>               saf </a:t>
            </a:r>
            <a:r>
              <a:rPr lang="tr-TR" sz="2800" dirty="0">
                <a:latin typeface="Arial" pitchFamily="34" charset="0"/>
                <a:cs typeface="Arial" pitchFamily="34" charset="0"/>
              </a:rPr>
              <a:t>su</a:t>
            </a:r>
          </a:p>
          <a:p>
            <a:r>
              <a:rPr lang="tr-TR" sz="2800" dirty="0">
                <a:latin typeface="Arial" pitchFamily="34" charset="0"/>
                <a:cs typeface="Arial" pitchFamily="34" charset="0"/>
              </a:rPr>
              <a:t>C) Şekerli </a:t>
            </a:r>
            <a:r>
              <a:rPr lang="tr-TR" sz="2800" dirty="0" smtClean="0">
                <a:latin typeface="Arial" pitchFamily="34" charset="0"/>
                <a:cs typeface="Arial" pitchFamily="34" charset="0"/>
              </a:rPr>
              <a:t>            su </a:t>
            </a:r>
            <a:r>
              <a:rPr lang="tr-TR" sz="2800" dirty="0">
                <a:latin typeface="Arial" pitchFamily="34" charset="0"/>
                <a:cs typeface="Arial" pitchFamily="34" charset="0"/>
              </a:rPr>
              <a:t>saf su</a:t>
            </a:r>
          </a:p>
          <a:p>
            <a:r>
              <a:rPr lang="tr-TR" sz="2800" dirty="0">
                <a:latin typeface="Arial" pitchFamily="34" charset="0"/>
                <a:cs typeface="Arial" pitchFamily="34" charset="0"/>
              </a:rPr>
              <a:t>D) Saf su </a:t>
            </a:r>
            <a:r>
              <a:rPr lang="tr-TR" sz="2800" dirty="0" smtClean="0">
                <a:latin typeface="Arial" pitchFamily="34" charset="0"/>
                <a:cs typeface="Arial" pitchFamily="34" charset="0"/>
              </a:rPr>
              <a:t>             tuzlu </a:t>
            </a:r>
            <a:r>
              <a:rPr lang="tr-TR" sz="2800" dirty="0">
                <a:latin typeface="Arial" pitchFamily="34" charset="0"/>
                <a:cs typeface="Arial" pitchFamily="34" charset="0"/>
              </a:rPr>
              <a:t>su</a:t>
            </a:r>
          </a:p>
        </p:txBody>
      </p:sp>
      <p:sp>
        <p:nvSpPr>
          <p:cNvPr id="4" name="5-Nokta Yıldız 4"/>
          <p:cNvSpPr/>
          <p:nvPr/>
        </p:nvSpPr>
        <p:spPr>
          <a:xfrm>
            <a:off x="251520" y="393305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1397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404664"/>
            <a:ext cx="6192688" cy="4955203"/>
          </a:xfrm>
          <a:prstGeom prst="rect">
            <a:avLst/>
          </a:prstGeom>
        </p:spPr>
        <p:txBody>
          <a:bodyPr wrap="square">
            <a:spAutoFit/>
          </a:bodyPr>
          <a:lstStyle/>
          <a:p>
            <a:r>
              <a:rPr lang="tr-TR" sz="2800" b="1" dirty="0">
                <a:solidFill>
                  <a:srgbClr val="FF33FF"/>
                </a:solidFill>
                <a:latin typeface="mHelvetica-Bold"/>
              </a:rPr>
              <a:t>4. </a:t>
            </a:r>
            <a:endParaRPr lang="tr-TR" sz="2800" b="1" dirty="0" smtClean="0">
              <a:solidFill>
                <a:srgbClr val="FF33FF"/>
              </a:solidFill>
              <a:latin typeface="mHelvetica-Bold"/>
            </a:endParaRPr>
          </a:p>
          <a:p>
            <a:r>
              <a:rPr lang="tr-TR" sz="2400" dirty="0" smtClean="0">
                <a:solidFill>
                  <a:srgbClr val="000000"/>
                </a:solidFill>
                <a:latin typeface="mHelvetica"/>
              </a:rPr>
              <a:t>Şekildeki </a:t>
            </a:r>
            <a:r>
              <a:rPr lang="tr-TR" sz="2400" dirty="0">
                <a:solidFill>
                  <a:srgbClr val="000000"/>
                </a:solidFill>
                <a:latin typeface="mHelvetica"/>
              </a:rPr>
              <a:t>devrede bulunan ampulün parlaklığının arttığı gözlemlemiştir.</a:t>
            </a:r>
          </a:p>
          <a:p>
            <a:r>
              <a:rPr lang="tr-TR" sz="2400" dirty="0" smtClean="0">
                <a:solidFill>
                  <a:srgbClr val="000000"/>
                </a:solidFill>
                <a:latin typeface="mHelvetica"/>
              </a:rPr>
              <a:t>Buna </a:t>
            </a:r>
            <a:r>
              <a:rPr lang="tr-TR" sz="2400" dirty="0">
                <a:solidFill>
                  <a:srgbClr val="000000"/>
                </a:solidFill>
                <a:latin typeface="mHelvetica"/>
              </a:rPr>
              <a:t>göre;</a:t>
            </a:r>
          </a:p>
          <a:p>
            <a:r>
              <a:rPr lang="tr-TR" sz="2400" dirty="0">
                <a:solidFill>
                  <a:srgbClr val="000000"/>
                </a:solidFill>
                <a:latin typeface="mHelvetica"/>
              </a:rPr>
              <a:t>I. Reostanın sürgüsü </a:t>
            </a:r>
            <a:r>
              <a:rPr lang="tr-TR" sz="2400" dirty="0" smtClean="0">
                <a:solidFill>
                  <a:srgbClr val="000000"/>
                </a:solidFill>
                <a:latin typeface="mHelvetica"/>
              </a:rPr>
              <a:t>1 </a:t>
            </a:r>
            <a:r>
              <a:rPr lang="tr-TR" sz="2400" dirty="0">
                <a:solidFill>
                  <a:srgbClr val="000000"/>
                </a:solidFill>
                <a:latin typeface="mHelvetica"/>
              </a:rPr>
              <a:t>yönünde hareket ettirilmiştir.</a:t>
            </a:r>
          </a:p>
          <a:p>
            <a:r>
              <a:rPr lang="tr-TR" sz="2400" dirty="0">
                <a:solidFill>
                  <a:srgbClr val="000000"/>
                </a:solidFill>
                <a:latin typeface="mHelvetica"/>
              </a:rPr>
              <a:t>II. Devreden bir pil çıkartılmıştır.</a:t>
            </a:r>
          </a:p>
          <a:p>
            <a:r>
              <a:rPr lang="tr-TR" sz="2400" dirty="0">
                <a:solidFill>
                  <a:srgbClr val="000000"/>
                </a:solidFill>
                <a:latin typeface="mHelvetica"/>
              </a:rPr>
              <a:t>III. Devreye ampul eklenmiştir.</a:t>
            </a:r>
          </a:p>
          <a:p>
            <a:r>
              <a:rPr lang="tr-TR" sz="2400" dirty="0">
                <a:solidFill>
                  <a:srgbClr val="000000"/>
                </a:solidFill>
                <a:latin typeface="mHelvetica"/>
              </a:rPr>
              <a:t>Yargılarından hangileri yapılmış olabilir</a:t>
            </a:r>
            <a:r>
              <a:rPr lang="tr-TR" sz="2400" dirty="0" smtClean="0">
                <a:solidFill>
                  <a:srgbClr val="000000"/>
                </a:solidFill>
                <a:latin typeface="mHelvetica"/>
              </a:rPr>
              <a:t>?</a:t>
            </a:r>
          </a:p>
          <a:p>
            <a:endParaRPr lang="tr-TR" sz="2400" dirty="0">
              <a:solidFill>
                <a:srgbClr val="000000"/>
              </a:solidFill>
              <a:latin typeface="mHelvetica"/>
            </a:endParaRPr>
          </a:p>
          <a:p>
            <a:endParaRPr lang="tr-TR" sz="2400" dirty="0">
              <a:solidFill>
                <a:srgbClr val="000000"/>
              </a:solidFill>
              <a:latin typeface="mHelvetica"/>
            </a:endParaRPr>
          </a:p>
          <a:p>
            <a:pPr marL="457200" indent="-457200">
              <a:buAutoNum type="alphaUcParenR"/>
            </a:pPr>
            <a:r>
              <a:rPr lang="es-ES" sz="2400" dirty="0" smtClean="0">
                <a:solidFill>
                  <a:srgbClr val="000000"/>
                </a:solidFill>
                <a:latin typeface="mHelvetica"/>
              </a:rPr>
              <a:t>Yalnız </a:t>
            </a:r>
            <a:r>
              <a:rPr lang="es-ES" sz="2400" dirty="0">
                <a:solidFill>
                  <a:srgbClr val="000000"/>
                </a:solidFill>
                <a:latin typeface="mHelvetica"/>
              </a:rPr>
              <a:t>I </a:t>
            </a:r>
            <a:r>
              <a:rPr lang="tr-TR" sz="2400" dirty="0" smtClean="0">
                <a:solidFill>
                  <a:srgbClr val="000000"/>
                </a:solidFill>
                <a:latin typeface="mHelvetica"/>
              </a:rPr>
              <a:t>                      </a:t>
            </a:r>
            <a:r>
              <a:rPr lang="es-ES" sz="2400" dirty="0" smtClean="0">
                <a:solidFill>
                  <a:srgbClr val="000000"/>
                </a:solidFill>
                <a:latin typeface="mHelvetica"/>
              </a:rPr>
              <a:t>B</a:t>
            </a:r>
            <a:r>
              <a:rPr lang="es-ES" sz="2400" dirty="0">
                <a:solidFill>
                  <a:srgbClr val="000000"/>
                </a:solidFill>
                <a:latin typeface="mHelvetica"/>
              </a:rPr>
              <a:t>) I ve II </a:t>
            </a:r>
            <a:endParaRPr lang="tr-TR" sz="2400" dirty="0" smtClean="0">
              <a:solidFill>
                <a:srgbClr val="000000"/>
              </a:solidFill>
              <a:latin typeface="mHelvetica"/>
            </a:endParaRPr>
          </a:p>
          <a:p>
            <a:pPr marL="457200" indent="-457200">
              <a:buAutoNum type="alphaUcParenR"/>
            </a:pPr>
            <a:r>
              <a:rPr lang="es-ES" sz="2400" dirty="0" smtClean="0">
                <a:solidFill>
                  <a:srgbClr val="000000"/>
                </a:solidFill>
                <a:latin typeface="mHelvetica"/>
              </a:rPr>
              <a:t>C</a:t>
            </a:r>
            <a:r>
              <a:rPr lang="es-ES" sz="2400" dirty="0">
                <a:solidFill>
                  <a:srgbClr val="000000"/>
                </a:solidFill>
                <a:latin typeface="mHelvetica"/>
              </a:rPr>
              <a:t>) II ve III </a:t>
            </a:r>
            <a:r>
              <a:rPr lang="tr-TR" sz="2400" dirty="0" smtClean="0">
                <a:solidFill>
                  <a:srgbClr val="000000"/>
                </a:solidFill>
                <a:latin typeface="mHelvetica"/>
              </a:rPr>
              <a:t>                  </a:t>
            </a:r>
            <a:r>
              <a:rPr lang="es-ES" sz="2400" dirty="0" smtClean="0">
                <a:solidFill>
                  <a:srgbClr val="000000"/>
                </a:solidFill>
                <a:latin typeface="mHelvetica"/>
              </a:rPr>
              <a:t>D</a:t>
            </a:r>
            <a:r>
              <a:rPr lang="es-ES" sz="2400" dirty="0">
                <a:solidFill>
                  <a:srgbClr val="000000"/>
                </a:solidFill>
                <a:latin typeface="mHelvetica"/>
              </a:rPr>
              <a:t>) I, II ve III</a:t>
            </a:r>
            <a:endParaRPr lang="tr-TR" sz="2400" dirty="0"/>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28184" y="764704"/>
            <a:ext cx="2781299"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5-Nokta Yıldız 4"/>
          <p:cNvSpPr/>
          <p:nvPr/>
        </p:nvSpPr>
        <p:spPr>
          <a:xfrm>
            <a:off x="251520" y="4437112"/>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368759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692696"/>
            <a:ext cx="5760640" cy="3970318"/>
          </a:xfrm>
          <a:prstGeom prst="rect">
            <a:avLst/>
          </a:prstGeom>
        </p:spPr>
        <p:txBody>
          <a:bodyPr wrap="square">
            <a:spAutoFit/>
          </a:bodyPr>
          <a:lstStyle/>
          <a:p>
            <a:r>
              <a:rPr lang="tr-TR" sz="2800" b="1" dirty="0">
                <a:solidFill>
                  <a:srgbClr val="FF33FF"/>
                </a:solidFill>
                <a:latin typeface="mHelvetica-Bold"/>
              </a:rPr>
              <a:t>5. </a:t>
            </a:r>
            <a:endParaRPr lang="tr-TR" sz="2800" b="1" dirty="0" smtClean="0">
              <a:solidFill>
                <a:srgbClr val="FF33FF"/>
              </a:solidFill>
              <a:latin typeface="mHelvetica-Bold"/>
            </a:endParaRPr>
          </a:p>
          <a:p>
            <a:r>
              <a:rPr lang="tr-TR" sz="2800" dirty="0" smtClean="0">
                <a:solidFill>
                  <a:srgbClr val="000000"/>
                </a:solidFill>
                <a:latin typeface="mHelvetica"/>
              </a:rPr>
              <a:t>Direnç ölçerin </a:t>
            </a:r>
            <a:r>
              <a:rPr lang="tr-TR" sz="2800" dirty="0">
                <a:solidFill>
                  <a:srgbClr val="000000"/>
                </a:solidFill>
                <a:latin typeface="mHelvetica"/>
              </a:rPr>
              <a:t>uçları, yandaki görseldeki ampulün hangi noktalarına</a:t>
            </a:r>
          </a:p>
          <a:p>
            <a:r>
              <a:rPr lang="tr-TR" sz="2800" dirty="0" smtClean="0">
                <a:solidFill>
                  <a:srgbClr val="000000"/>
                </a:solidFill>
                <a:latin typeface="mHelvetica"/>
              </a:rPr>
              <a:t>dokundurulursa </a:t>
            </a:r>
            <a:r>
              <a:rPr lang="tr-TR" sz="2800" dirty="0">
                <a:solidFill>
                  <a:srgbClr val="000000"/>
                </a:solidFill>
                <a:latin typeface="mHelvetica"/>
              </a:rPr>
              <a:t>flamanın direnci ölçülmüş olur</a:t>
            </a:r>
            <a:r>
              <a:rPr lang="tr-TR" sz="2800" dirty="0" smtClean="0">
                <a:solidFill>
                  <a:srgbClr val="000000"/>
                </a:solidFill>
                <a:latin typeface="mHelvetica"/>
              </a:rPr>
              <a:t>?</a:t>
            </a:r>
          </a:p>
          <a:p>
            <a:endParaRPr lang="tr-TR" sz="2800" dirty="0">
              <a:solidFill>
                <a:srgbClr val="000000"/>
              </a:solidFill>
              <a:latin typeface="mHelvetica"/>
            </a:endParaRPr>
          </a:p>
          <a:p>
            <a:r>
              <a:rPr lang="es-ES" sz="2800" dirty="0">
                <a:solidFill>
                  <a:srgbClr val="000000"/>
                </a:solidFill>
                <a:latin typeface="mHelvetica"/>
              </a:rPr>
              <a:t>A) I ve III </a:t>
            </a:r>
            <a:r>
              <a:rPr lang="tr-TR" sz="2800" dirty="0" smtClean="0">
                <a:solidFill>
                  <a:srgbClr val="000000"/>
                </a:solidFill>
                <a:latin typeface="mHelvetica"/>
              </a:rPr>
              <a:t>             </a:t>
            </a:r>
            <a:r>
              <a:rPr lang="es-ES" sz="2800" dirty="0" smtClean="0">
                <a:solidFill>
                  <a:srgbClr val="000000"/>
                </a:solidFill>
                <a:latin typeface="mHelvetica"/>
              </a:rPr>
              <a:t>B</a:t>
            </a:r>
            <a:r>
              <a:rPr lang="es-ES" sz="2800" dirty="0">
                <a:solidFill>
                  <a:srgbClr val="000000"/>
                </a:solidFill>
                <a:latin typeface="mHelvetica"/>
              </a:rPr>
              <a:t>) V ve IV</a:t>
            </a:r>
          </a:p>
          <a:p>
            <a:r>
              <a:rPr lang="es-ES" sz="2800" dirty="0">
                <a:solidFill>
                  <a:srgbClr val="000000"/>
                </a:solidFill>
                <a:latin typeface="mHelvetica"/>
              </a:rPr>
              <a:t>C) II ve III </a:t>
            </a:r>
            <a:r>
              <a:rPr lang="tr-TR" sz="2800" dirty="0" smtClean="0">
                <a:solidFill>
                  <a:srgbClr val="000000"/>
                </a:solidFill>
                <a:latin typeface="mHelvetica"/>
              </a:rPr>
              <a:t>            </a:t>
            </a:r>
            <a:r>
              <a:rPr lang="es-ES" sz="2800" dirty="0" smtClean="0">
                <a:solidFill>
                  <a:srgbClr val="000000"/>
                </a:solidFill>
                <a:latin typeface="mHelvetica"/>
              </a:rPr>
              <a:t>D</a:t>
            </a:r>
            <a:r>
              <a:rPr lang="es-ES" sz="2800" dirty="0">
                <a:solidFill>
                  <a:srgbClr val="000000"/>
                </a:solidFill>
                <a:latin typeface="mHelvetica"/>
              </a:rPr>
              <a:t>) I ve II</a:t>
            </a:r>
            <a:endParaRPr lang="tr-TR" sz="2800" dirty="0"/>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05786" y="1305148"/>
            <a:ext cx="2386298" cy="3200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5-Nokta Yıldız 4"/>
          <p:cNvSpPr/>
          <p:nvPr/>
        </p:nvSpPr>
        <p:spPr>
          <a:xfrm>
            <a:off x="3131840" y="4077072"/>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002528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7624" y="358010"/>
            <a:ext cx="6134100" cy="106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1628800"/>
            <a:ext cx="8712968" cy="3539430"/>
          </a:xfrm>
          <a:prstGeom prst="rect">
            <a:avLst/>
          </a:prstGeom>
        </p:spPr>
        <p:txBody>
          <a:bodyPr wrap="square">
            <a:spAutoFit/>
          </a:bodyPr>
          <a:lstStyle/>
          <a:p>
            <a:r>
              <a:rPr lang="tr-TR" sz="2800" dirty="0">
                <a:latin typeface="mHelvetica"/>
              </a:rPr>
              <a:t>Şekilde aynı maddeden yapılmış A, B ve C iletkenleri görülmektedir. Bu iletkenler, farklı </a:t>
            </a:r>
            <a:r>
              <a:rPr lang="tr-TR" sz="2800" dirty="0" smtClean="0">
                <a:latin typeface="mHelvetica"/>
              </a:rPr>
              <a:t>boyutlara sahiptir</a:t>
            </a:r>
            <a:r>
              <a:rPr lang="tr-TR" sz="2800" dirty="0">
                <a:latin typeface="mHelvetica"/>
              </a:rPr>
              <a:t>. Buna göre aynı maddeden yapılmış iletken tellerin dirençlerinin sıralaması, </a:t>
            </a:r>
            <a:r>
              <a:rPr lang="tr-TR" sz="2800" dirty="0" smtClean="0">
                <a:latin typeface="mHelvetica"/>
              </a:rPr>
              <a:t>aşağıdakilerden hangisinde </a:t>
            </a:r>
            <a:r>
              <a:rPr lang="tr-TR" sz="2800" dirty="0">
                <a:latin typeface="mHelvetica"/>
              </a:rPr>
              <a:t>doğru verilmiştir</a:t>
            </a:r>
            <a:r>
              <a:rPr lang="tr-TR" sz="2800" dirty="0" smtClean="0">
                <a:latin typeface="mHelvetica"/>
              </a:rPr>
              <a:t>?</a:t>
            </a:r>
          </a:p>
          <a:p>
            <a:endParaRPr lang="tr-TR" sz="2800" dirty="0">
              <a:latin typeface="mHelvetica"/>
            </a:endParaRPr>
          </a:p>
          <a:p>
            <a:pPr marL="514350" indent="-514350">
              <a:buAutoNum type="alphaUcParenR"/>
            </a:pPr>
            <a:r>
              <a:rPr lang="pt-BR" sz="2800" dirty="0" smtClean="0">
                <a:latin typeface="mHelvetica"/>
              </a:rPr>
              <a:t>A </a:t>
            </a:r>
            <a:r>
              <a:rPr lang="pt-BR" sz="2800" dirty="0">
                <a:latin typeface="mHelvetica"/>
              </a:rPr>
              <a:t>&gt; B &gt; C </a:t>
            </a:r>
            <a:r>
              <a:rPr lang="tr-TR" sz="2800" dirty="0" smtClean="0">
                <a:latin typeface="mHelvetica"/>
              </a:rPr>
              <a:t>                 </a:t>
            </a:r>
            <a:r>
              <a:rPr lang="pt-BR" sz="2800" dirty="0" smtClean="0">
                <a:latin typeface="mHelvetica"/>
              </a:rPr>
              <a:t>B</a:t>
            </a:r>
            <a:r>
              <a:rPr lang="pt-BR" sz="2800" dirty="0">
                <a:latin typeface="mHelvetica"/>
              </a:rPr>
              <a:t>) B &gt; A &gt; C </a:t>
            </a:r>
            <a:endParaRPr lang="tr-TR" sz="2800" dirty="0" smtClean="0">
              <a:latin typeface="mHelvetica"/>
            </a:endParaRPr>
          </a:p>
          <a:p>
            <a:r>
              <a:rPr lang="pt-BR" sz="2800" dirty="0" smtClean="0">
                <a:latin typeface="mHelvetica"/>
              </a:rPr>
              <a:t>C</a:t>
            </a:r>
            <a:r>
              <a:rPr lang="pt-BR" sz="2800" dirty="0">
                <a:latin typeface="mHelvetica"/>
              </a:rPr>
              <a:t>) C &gt; B &gt; A </a:t>
            </a:r>
            <a:r>
              <a:rPr lang="tr-TR" sz="2800" dirty="0" smtClean="0">
                <a:latin typeface="mHelvetica"/>
              </a:rPr>
              <a:t>                 </a:t>
            </a:r>
            <a:r>
              <a:rPr lang="pt-BR" sz="2800" dirty="0" smtClean="0">
                <a:latin typeface="mHelvetica"/>
              </a:rPr>
              <a:t>D</a:t>
            </a:r>
            <a:r>
              <a:rPr lang="pt-BR" sz="2800" dirty="0">
                <a:latin typeface="mHelvetica"/>
              </a:rPr>
              <a:t>) C </a:t>
            </a:r>
            <a:r>
              <a:rPr lang="tr-TR" sz="2800" dirty="0" smtClean="0">
                <a:latin typeface="mHelvetica"/>
              </a:rPr>
              <a:t>&lt;</a:t>
            </a:r>
            <a:r>
              <a:rPr lang="pt-BR" sz="2800" dirty="0" smtClean="0">
                <a:latin typeface="mHelvetica"/>
              </a:rPr>
              <a:t> </a:t>
            </a:r>
            <a:r>
              <a:rPr lang="pt-BR" sz="2800" dirty="0">
                <a:latin typeface="mHelvetica"/>
              </a:rPr>
              <a:t>B </a:t>
            </a:r>
            <a:r>
              <a:rPr lang="tr-TR" sz="2800" dirty="0" smtClean="0">
                <a:latin typeface="mHelvetica"/>
              </a:rPr>
              <a:t>&lt;</a:t>
            </a:r>
            <a:r>
              <a:rPr lang="pt-BR" sz="2800" dirty="0" smtClean="0">
                <a:latin typeface="mHelvetica"/>
              </a:rPr>
              <a:t>A</a:t>
            </a:r>
            <a:endParaRPr lang="tr-TR" sz="2800" dirty="0"/>
          </a:p>
        </p:txBody>
      </p:sp>
      <p:sp>
        <p:nvSpPr>
          <p:cNvPr id="4" name="5-Nokta Yıldız 4"/>
          <p:cNvSpPr/>
          <p:nvPr/>
        </p:nvSpPr>
        <p:spPr>
          <a:xfrm>
            <a:off x="107504" y="458112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381435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995659" y="6309320"/>
            <a:ext cx="2795830" cy="369332"/>
          </a:xfrm>
          <a:prstGeom prst="rect">
            <a:avLst/>
          </a:prstGeom>
        </p:spPr>
        <p:txBody>
          <a:bodyPr wrap="none">
            <a:spAutoFit/>
          </a:bodyPr>
          <a:lstStyle/>
          <a:p>
            <a:r>
              <a:rPr lang="tr-TR" dirty="0" err="1" smtClean="0">
                <a:solidFill>
                  <a:srgbClr val="FF0000"/>
                </a:solidFill>
              </a:rPr>
              <a:t>Mousu</a:t>
            </a:r>
            <a:r>
              <a:rPr lang="tr-TR" dirty="0" smtClean="0">
                <a:solidFill>
                  <a:srgbClr val="FF0000"/>
                </a:solidFill>
              </a:rPr>
              <a:t> sağ tıkla </a:t>
            </a:r>
            <a:r>
              <a:rPr lang="tr-TR" dirty="0" err="1" smtClean="0">
                <a:solidFill>
                  <a:srgbClr val="FF0000"/>
                </a:solidFill>
              </a:rPr>
              <a:t>oynatı</a:t>
            </a:r>
            <a:r>
              <a:rPr lang="tr-TR" dirty="0" smtClean="0">
                <a:solidFill>
                  <a:srgbClr val="FF0000"/>
                </a:solidFill>
              </a:rPr>
              <a:t> tıkla.</a:t>
            </a:r>
            <a:endParaRPr lang="tr-TR" dirty="0">
              <a:solidFill>
                <a:srgbClr val="FF0000"/>
              </a:solidFill>
            </a:endParaRPr>
          </a:p>
        </p:txBody>
      </p:sp>
    </p:spTree>
    <p:controls>
      <mc:AlternateContent xmlns:mc="http://schemas.openxmlformats.org/markup-compatibility/2006">
        <mc:Choice xmlns:v="urn:schemas-microsoft-com:vml" Requires="v">
          <p:control spid="11281" name="ShockwaveFlash1" r:id="rId2" imgW="8569162" imgH="5950807"/>
        </mc:Choice>
        <mc:Fallback>
          <p:control name="ShockwaveFlash1" r:id="rId2" imgW="8569162" imgH="5950807">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612775" y="0"/>
                  <a:ext cx="7920038" cy="5949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2492051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836712"/>
            <a:ext cx="8856984" cy="3539430"/>
          </a:xfrm>
          <a:prstGeom prst="rect">
            <a:avLst/>
          </a:prstGeom>
        </p:spPr>
        <p:txBody>
          <a:bodyPr wrap="square">
            <a:spAutoFit/>
          </a:bodyPr>
          <a:lstStyle/>
          <a:p>
            <a:r>
              <a:rPr lang="tr-TR" sz="2800" b="1" dirty="0">
                <a:solidFill>
                  <a:srgbClr val="FF33FF"/>
                </a:solidFill>
                <a:latin typeface="mHelvetica-Bold"/>
              </a:rPr>
              <a:t>7. </a:t>
            </a:r>
            <a:r>
              <a:rPr lang="tr-TR" sz="2800" dirty="0">
                <a:solidFill>
                  <a:srgbClr val="000000"/>
                </a:solidFill>
                <a:latin typeface="mHelvetica"/>
              </a:rPr>
              <a:t>Elektrik enerjisi taşıyan teller, plastik ya da porselen maddelerle kaplanır. Bunun nedeni,</a:t>
            </a:r>
          </a:p>
          <a:p>
            <a:r>
              <a:rPr lang="tr-TR" sz="2800" dirty="0">
                <a:solidFill>
                  <a:srgbClr val="000000"/>
                </a:solidFill>
                <a:latin typeface="mHelvetica"/>
              </a:rPr>
              <a:t>aşağıdakilerden hangisidir</a:t>
            </a:r>
            <a:r>
              <a:rPr lang="tr-TR" sz="2800" dirty="0" smtClean="0">
                <a:solidFill>
                  <a:srgbClr val="000000"/>
                </a:solidFill>
                <a:latin typeface="mHelvetica"/>
              </a:rPr>
              <a:t>?</a:t>
            </a:r>
          </a:p>
          <a:p>
            <a:endParaRPr lang="tr-TR" sz="2800" dirty="0">
              <a:solidFill>
                <a:srgbClr val="000000"/>
              </a:solidFill>
              <a:latin typeface="mHelvetica"/>
            </a:endParaRPr>
          </a:p>
          <a:p>
            <a:r>
              <a:rPr lang="tr-TR" sz="2800" dirty="0">
                <a:solidFill>
                  <a:srgbClr val="000000"/>
                </a:solidFill>
                <a:latin typeface="mHelvetica"/>
              </a:rPr>
              <a:t>A) Tellerden reosta yapmak amacıyla</a:t>
            </a:r>
          </a:p>
          <a:p>
            <a:r>
              <a:rPr lang="tr-TR" sz="2800" dirty="0">
                <a:solidFill>
                  <a:srgbClr val="000000"/>
                </a:solidFill>
                <a:latin typeface="mHelvetica"/>
              </a:rPr>
              <a:t>B) Tellerin dayanıklılığını artırmak amacıyla</a:t>
            </a:r>
          </a:p>
          <a:p>
            <a:r>
              <a:rPr lang="tr-TR" sz="2800" dirty="0">
                <a:solidFill>
                  <a:srgbClr val="000000"/>
                </a:solidFill>
                <a:latin typeface="mHelvetica"/>
              </a:rPr>
              <a:t>C) Tellerin esnekliğini sağlamak amacıyla</a:t>
            </a:r>
          </a:p>
          <a:p>
            <a:r>
              <a:rPr lang="tr-TR" sz="2800" dirty="0">
                <a:solidFill>
                  <a:srgbClr val="000000"/>
                </a:solidFill>
                <a:latin typeface="mHelvetica"/>
              </a:rPr>
              <a:t>D) Elektriğin zararlı etkilerinden korunmak amacı</a:t>
            </a:r>
            <a:endParaRPr lang="tr-TR" sz="2800" dirty="0"/>
          </a:p>
        </p:txBody>
      </p:sp>
      <p:sp>
        <p:nvSpPr>
          <p:cNvPr id="3" name="5-Nokta Yıldız 4"/>
          <p:cNvSpPr/>
          <p:nvPr/>
        </p:nvSpPr>
        <p:spPr>
          <a:xfrm>
            <a:off x="35496" y="3789040"/>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342127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980728"/>
            <a:ext cx="8424936" cy="2554545"/>
          </a:xfrm>
          <a:prstGeom prst="rect">
            <a:avLst/>
          </a:prstGeom>
        </p:spPr>
        <p:txBody>
          <a:bodyPr wrap="square">
            <a:spAutoFit/>
          </a:bodyPr>
          <a:lstStyle/>
          <a:p>
            <a:r>
              <a:rPr lang="tr-TR" sz="2800" b="1" dirty="0">
                <a:solidFill>
                  <a:srgbClr val="FF33FF"/>
                </a:solidFill>
                <a:latin typeface="mHelvetica-Bold"/>
              </a:rPr>
              <a:t>8. </a:t>
            </a:r>
            <a:r>
              <a:rPr lang="tr-TR" sz="3200" dirty="0">
                <a:solidFill>
                  <a:srgbClr val="000000"/>
                </a:solidFill>
                <a:latin typeface="mHelvetica"/>
              </a:rPr>
              <a:t>Kopuk bir kablonun arasına hangi maddeyi koyarsanız elektrik iletimini sağlayabilirsiniz</a:t>
            </a:r>
            <a:r>
              <a:rPr lang="tr-TR" sz="3200" dirty="0" smtClean="0">
                <a:solidFill>
                  <a:srgbClr val="000000"/>
                </a:solidFill>
                <a:latin typeface="mHelvetica"/>
              </a:rPr>
              <a:t>?</a:t>
            </a:r>
          </a:p>
          <a:p>
            <a:endParaRPr lang="tr-TR" sz="3200" dirty="0">
              <a:solidFill>
                <a:srgbClr val="000000"/>
              </a:solidFill>
              <a:latin typeface="mHelvetica"/>
            </a:endParaRPr>
          </a:p>
          <a:p>
            <a:pPr marL="514350" indent="-514350">
              <a:buAutoNum type="alphaUcParenR"/>
            </a:pPr>
            <a:r>
              <a:rPr lang="tr-TR" sz="3200" dirty="0" smtClean="0">
                <a:solidFill>
                  <a:srgbClr val="000000"/>
                </a:solidFill>
                <a:latin typeface="mHelvetica"/>
              </a:rPr>
              <a:t>Porselen                B</a:t>
            </a:r>
            <a:r>
              <a:rPr lang="tr-TR" sz="3200" dirty="0">
                <a:solidFill>
                  <a:srgbClr val="000000"/>
                </a:solidFill>
                <a:latin typeface="mHelvetica"/>
              </a:rPr>
              <a:t>) Metal </a:t>
            </a:r>
            <a:endParaRPr lang="tr-TR" sz="3200" dirty="0" smtClean="0">
              <a:solidFill>
                <a:srgbClr val="000000"/>
              </a:solidFill>
              <a:latin typeface="mHelvetica"/>
            </a:endParaRPr>
          </a:p>
          <a:p>
            <a:r>
              <a:rPr lang="tr-TR" sz="3200" dirty="0" smtClean="0">
                <a:solidFill>
                  <a:srgbClr val="000000"/>
                </a:solidFill>
                <a:latin typeface="mHelvetica"/>
              </a:rPr>
              <a:t>C</a:t>
            </a:r>
            <a:r>
              <a:rPr lang="tr-TR" sz="3200" dirty="0">
                <a:solidFill>
                  <a:srgbClr val="000000"/>
                </a:solidFill>
                <a:latin typeface="mHelvetica"/>
              </a:rPr>
              <a:t>) Plastik </a:t>
            </a:r>
            <a:r>
              <a:rPr lang="tr-TR" sz="3200" dirty="0" smtClean="0">
                <a:solidFill>
                  <a:srgbClr val="000000"/>
                </a:solidFill>
                <a:latin typeface="mHelvetica"/>
              </a:rPr>
              <a:t>                   D</a:t>
            </a:r>
            <a:r>
              <a:rPr lang="tr-TR" sz="3200" dirty="0">
                <a:solidFill>
                  <a:srgbClr val="000000"/>
                </a:solidFill>
                <a:latin typeface="mHelvetica"/>
              </a:rPr>
              <a:t>) Cam</a:t>
            </a:r>
            <a:endParaRPr lang="tr-TR" sz="3200" dirty="0"/>
          </a:p>
        </p:txBody>
      </p:sp>
      <p:sp>
        <p:nvSpPr>
          <p:cNvPr id="3" name="5-Nokta Yıldız 4"/>
          <p:cNvSpPr/>
          <p:nvPr/>
        </p:nvSpPr>
        <p:spPr>
          <a:xfrm>
            <a:off x="4211960" y="242088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435419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404664"/>
            <a:ext cx="8568952" cy="6001643"/>
          </a:xfrm>
          <a:prstGeom prst="rect">
            <a:avLst/>
          </a:prstGeom>
        </p:spPr>
        <p:txBody>
          <a:bodyPr wrap="square">
            <a:spAutoFit/>
          </a:bodyPr>
          <a:lstStyle/>
          <a:p>
            <a:r>
              <a:rPr lang="tr-TR" sz="2800" b="1" dirty="0">
                <a:solidFill>
                  <a:srgbClr val="FF33FF"/>
                </a:solidFill>
                <a:latin typeface="mHelvetica-Bold"/>
              </a:rPr>
              <a:t>9</a:t>
            </a:r>
            <a:r>
              <a:rPr lang="tr-TR" sz="3200" b="1" dirty="0">
                <a:solidFill>
                  <a:srgbClr val="FF33FF"/>
                </a:solidFill>
                <a:latin typeface="mHelvetica-Bold"/>
              </a:rPr>
              <a:t>. </a:t>
            </a:r>
            <a:endParaRPr lang="tr-TR" sz="3200" b="1" dirty="0" smtClean="0">
              <a:solidFill>
                <a:srgbClr val="FF33FF"/>
              </a:solidFill>
              <a:latin typeface="mHelvetica-Bold"/>
            </a:endParaRPr>
          </a:p>
          <a:p>
            <a:r>
              <a:rPr lang="tr-TR" sz="3200" dirty="0" smtClean="0">
                <a:solidFill>
                  <a:srgbClr val="000000"/>
                </a:solidFill>
                <a:latin typeface="mHelvetica"/>
              </a:rPr>
              <a:t>I</a:t>
            </a:r>
            <a:r>
              <a:rPr lang="tr-TR" sz="3200" dirty="0">
                <a:solidFill>
                  <a:srgbClr val="000000"/>
                </a:solidFill>
                <a:latin typeface="mHelvetica"/>
              </a:rPr>
              <a:t>. Direnç, tüm elektrik devre elemanlarının sahip olduğu bir etkidir.</a:t>
            </a:r>
          </a:p>
          <a:p>
            <a:r>
              <a:rPr lang="tr-TR" sz="3200" dirty="0">
                <a:solidFill>
                  <a:srgbClr val="000000"/>
                </a:solidFill>
                <a:latin typeface="mHelvetica"/>
              </a:rPr>
              <a:t>II. İyi iletken olan gümüş gibi maddelerin direnci de çok büyüktür.</a:t>
            </a:r>
          </a:p>
          <a:p>
            <a:r>
              <a:rPr lang="tr-TR" sz="3200" dirty="0">
                <a:solidFill>
                  <a:srgbClr val="000000"/>
                </a:solidFill>
                <a:latin typeface="mHelvetica"/>
              </a:rPr>
              <a:t>III. Elektrik devresinde daha uzun iletken tel kullanıldığında ampul parlaklığı artar.</a:t>
            </a:r>
          </a:p>
          <a:p>
            <a:r>
              <a:rPr lang="tr-TR" sz="3200" dirty="0">
                <a:solidFill>
                  <a:srgbClr val="000000"/>
                </a:solidFill>
                <a:latin typeface="mHelvetica"/>
              </a:rPr>
              <a:t>Yukarıda elektrik enerjisi ile ilgili verilen ifadelerden hangileri yanlıştır</a:t>
            </a:r>
            <a:r>
              <a:rPr lang="tr-TR" sz="3200" dirty="0" smtClean="0">
                <a:solidFill>
                  <a:srgbClr val="000000"/>
                </a:solidFill>
                <a:latin typeface="mHelvetica"/>
              </a:rPr>
              <a:t>?</a:t>
            </a:r>
          </a:p>
          <a:p>
            <a:endParaRPr lang="tr-TR" sz="3200" dirty="0">
              <a:solidFill>
                <a:srgbClr val="000000"/>
              </a:solidFill>
              <a:latin typeface="mHelvetica"/>
            </a:endParaRPr>
          </a:p>
          <a:p>
            <a:pPr marL="514350" indent="-514350">
              <a:buAutoNum type="alphaUcParenR"/>
            </a:pPr>
            <a:r>
              <a:rPr lang="es-ES" sz="3200" dirty="0" smtClean="0">
                <a:solidFill>
                  <a:srgbClr val="000000"/>
                </a:solidFill>
                <a:latin typeface="mHelvetica"/>
              </a:rPr>
              <a:t>Yalnız </a:t>
            </a:r>
            <a:r>
              <a:rPr lang="es-ES" sz="3200" dirty="0">
                <a:solidFill>
                  <a:srgbClr val="000000"/>
                </a:solidFill>
                <a:latin typeface="mHelvetica"/>
              </a:rPr>
              <a:t>I </a:t>
            </a:r>
            <a:r>
              <a:rPr lang="tr-TR" sz="3200" dirty="0" smtClean="0">
                <a:solidFill>
                  <a:srgbClr val="000000"/>
                </a:solidFill>
                <a:latin typeface="mHelvetica"/>
              </a:rPr>
              <a:t>          </a:t>
            </a:r>
            <a:r>
              <a:rPr lang="es-ES" sz="3200" dirty="0" smtClean="0">
                <a:solidFill>
                  <a:srgbClr val="000000"/>
                </a:solidFill>
                <a:latin typeface="mHelvetica"/>
              </a:rPr>
              <a:t>B</a:t>
            </a:r>
            <a:r>
              <a:rPr lang="es-ES" sz="3200" dirty="0">
                <a:solidFill>
                  <a:srgbClr val="000000"/>
                </a:solidFill>
                <a:latin typeface="mHelvetica"/>
              </a:rPr>
              <a:t>) Yalnız II </a:t>
            </a:r>
            <a:endParaRPr lang="tr-TR" sz="3200" dirty="0" smtClean="0">
              <a:solidFill>
                <a:srgbClr val="000000"/>
              </a:solidFill>
              <a:latin typeface="mHelvetica"/>
            </a:endParaRPr>
          </a:p>
          <a:p>
            <a:pPr marL="514350" indent="-514350">
              <a:buAutoNum type="alphaUcParenR"/>
            </a:pPr>
            <a:r>
              <a:rPr lang="es-ES" sz="3200" dirty="0" smtClean="0">
                <a:solidFill>
                  <a:srgbClr val="000000"/>
                </a:solidFill>
                <a:latin typeface="mHelvetica"/>
              </a:rPr>
              <a:t>C</a:t>
            </a:r>
            <a:r>
              <a:rPr lang="es-ES" sz="3200" dirty="0">
                <a:solidFill>
                  <a:srgbClr val="000000"/>
                </a:solidFill>
                <a:latin typeface="mHelvetica"/>
              </a:rPr>
              <a:t>) I ve II </a:t>
            </a:r>
            <a:r>
              <a:rPr lang="tr-TR" sz="3200" dirty="0" smtClean="0">
                <a:solidFill>
                  <a:srgbClr val="000000"/>
                </a:solidFill>
                <a:latin typeface="mHelvetica"/>
              </a:rPr>
              <a:t>         </a:t>
            </a:r>
            <a:r>
              <a:rPr lang="es-ES" sz="3200" dirty="0" smtClean="0">
                <a:solidFill>
                  <a:srgbClr val="000000"/>
                </a:solidFill>
                <a:latin typeface="mHelvetica"/>
              </a:rPr>
              <a:t>D</a:t>
            </a:r>
            <a:r>
              <a:rPr lang="es-ES" sz="3200" dirty="0">
                <a:solidFill>
                  <a:srgbClr val="000000"/>
                </a:solidFill>
                <a:latin typeface="mHelvetica"/>
              </a:rPr>
              <a:t>) II ve III</a:t>
            </a:r>
            <a:endParaRPr lang="tr-TR" sz="3200" dirty="0"/>
          </a:p>
        </p:txBody>
      </p:sp>
      <p:sp>
        <p:nvSpPr>
          <p:cNvPr id="3" name="5-Nokta Yıldız 4"/>
          <p:cNvSpPr/>
          <p:nvPr/>
        </p:nvSpPr>
        <p:spPr>
          <a:xfrm>
            <a:off x="3419872" y="573325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126235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1939396"/>
            <a:ext cx="8352928" cy="4832092"/>
          </a:xfrm>
          <a:prstGeom prst="rect">
            <a:avLst/>
          </a:prstGeom>
        </p:spPr>
        <p:txBody>
          <a:bodyPr wrap="square">
            <a:spAutoFit/>
          </a:bodyPr>
          <a:lstStyle/>
          <a:p>
            <a:r>
              <a:rPr lang="tr-TR" sz="2800" b="1" dirty="0">
                <a:solidFill>
                  <a:srgbClr val="FF33FF"/>
                </a:solidFill>
                <a:latin typeface="mHelvetica-Bold"/>
              </a:rPr>
              <a:t>10. </a:t>
            </a:r>
            <a:endParaRPr lang="tr-TR" sz="2800" b="1" dirty="0" smtClean="0">
              <a:solidFill>
                <a:srgbClr val="FF33FF"/>
              </a:solidFill>
              <a:latin typeface="mHelvetica-Bold"/>
            </a:endParaRPr>
          </a:p>
          <a:p>
            <a:r>
              <a:rPr lang="tr-TR" sz="2800" dirty="0" smtClean="0">
                <a:solidFill>
                  <a:srgbClr val="000000"/>
                </a:solidFill>
                <a:latin typeface="mHelvetica"/>
              </a:rPr>
              <a:t>Bir </a:t>
            </a:r>
            <a:r>
              <a:rPr lang="tr-TR" sz="2800" dirty="0">
                <a:solidFill>
                  <a:srgbClr val="000000"/>
                </a:solidFill>
                <a:latin typeface="mHelvetica"/>
              </a:rPr>
              <a:t>öğrenci, şekildeki düzenekteki ataşı sırayla</a:t>
            </a:r>
          </a:p>
          <a:p>
            <a:r>
              <a:rPr lang="sv-SE" sz="2800" dirty="0" smtClean="0">
                <a:solidFill>
                  <a:srgbClr val="000000"/>
                </a:solidFill>
                <a:latin typeface="mHelvetica"/>
              </a:rPr>
              <a:t>1</a:t>
            </a:r>
            <a:r>
              <a:rPr lang="sv-SE" sz="2800" dirty="0">
                <a:solidFill>
                  <a:srgbClr val="000000"/>
                </a:solidFill>
                <a:latin typeface="mHelvetica"/>
              </a:rPr>
              <a:t>, 2 ve 3 rakamlarıyla gösterilen noktalara</a:t>
            </a:r>
          </a:p>
          <a:p>
            <a:r>
              <a:rPr lang="tr-TR" sz="2800" dirty="0">
                <a:solidFill>
                  <a:srgbClr val="000000"/>
                </a:solidFill>
                <a:latin typeface="mHelvetica"/>
              </a:rPr>
              <a:t>dokunduruluyor. Eşit uzunluk ve kalınlıktaki teller</a:t>
            </a:r>
          </a:p>
          <a:p>
            <a:r>
              <a:rPr lang="tr-TR" sz="2800" dirty="0">
                <a:solidFill>
                  <a:srgbClr val="000000"/>
                </a:solidFill>
                <a:latin typeface="mHelvetica"/>
              </a:rPr>
              <a:t>kullanan öğrenci, hangi soruya cevap aramaktadır</a:t>
            </a:r>
            <a:r>
              <a:rPr lang="tr-TR" sz="2800" dirty="0" smtClean="0">
                <a:solidFill>
                  <a:srgbClr val="000000"/>
                </a:solidFill>
                <a:latin typeface="mHelvetica"/>
              </a:rPr>
              <a:t>?</a:t>
            </a:r>
          </a:p>
          <a:p>
            <a:endParaRPr lang="tr-TR" sz="2800" dirty="0">
              <a:solidFill>
                <a:srgbClr val="000000"/>
              </a:solidFill>
              <a:latin typeface="mHelvetica"/>
            </a:endParaRPr>
          </a:p>
          <a:p>
            <a:r>
              <a:rPr lang="tr-TR" sz="2800" dirty="0">
                <a:solidFill>
                  <a:srgbClr val="000000"/>
                </a:solidFill>
                <a:latin typeface="mHelvetica"/>
              </a:rPr>
              <a:t>A) İletkenlerin direnci, telin kesit alanına bağlı mıdır?</a:t>
            </a:r>
          </a:p>
          <a:p>
            <a:r>
              <a:rPr lang="tr-TR" sz="2800" dirty="0">
                <a:solidFill>
                  <a:srgbClr val="000000"/>
                </a:solidFill>
                <a:latin typeface="mHelvetica"/>
              </a:rPr>
              <a:t>B) İletkenlerin direnci, telin cinsine bağlı mıdır?</a:t>
            </a:r>
          </a:p>
          <a:p>
            <a:r>
              <a:rPr lang="tr-TR" sz="2800" dirty="0">
                <a:solidFill>
                  <a:srgbClr val="000000"/>
                </a:solidFill>
                <a:latin typeface="mHelvetica"/>
              </a:rPr>
              <a:t>C) İletkenin direnci, telin uzunluğuna bağlı mıdır?</a:t>
            </a:r>
          </a:p>
          <a:p>
            <a:r>
              <a:rPr lang="tr-TR" sz="2800" dirty="0">
                <a:solidFill>
                  <a:srgbClr val="000000"/>
                </a:solidFill>
                <a:latin typeface="mHelvetica"/>
              </a:rPr>
              <a:t>D) Hangi maddeler iletkendir?</a:t>
            </a:r>
            <a:endParaRPr lang="tr-TR" sz="2800" dirty="0"/>
          </a:p>
        </p:txBody>
      </p:sp>
      <p:sp>
        <p:nvSpPr>
          <p:cNvPr id="3" name="5-Nokta Yıldız 4"/>
          <p:cNvSpPr/>
          <p:nvPr/>
        </p:nvSpPr>
        <p:spPr>
          <a:xfrm>
            <a:off x="251520" y="531921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81112" y="31665"/>
            <a:ext cx="65817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402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Fenokulu.net </a:t>
            </a:r>
            <a:r>
              <a:rPr lang="tr-TR" b="1" i="1" dirty="0">
                <a:solidFill>
                  <a:prstClr val="black"/>
                </a:solidFill>
              </a:rPr>
              <a:t>,</a:t>
            </a:r>
            <a:r>
              <a:rPr lang="tr-TR" b="1" i="1" dirty="0" smtClean="0">
                <a:solidFill>
                  <a:prstClr val="black"/>
                </a:solidFill>
              </a:rPr>
              <a:t> www.fatihgizligider com </a:t>
            </a:r>
            <a:r>
              <a:rPr lang="tr-TR" b="1" i="1" dirty="0">
                <a:solidFill>
                  <a:prstClr val="black"/>
                </a:solidFill>
              </a:rPr>
              <a:t> </a:t>
            </a:r>
            <a:r>
              <a:rPr lang="tr-TR" b="1" i="1" dirty="0" err="1" smtClean="0">
                <a:solidFill>
                  <a:prstClr val="black"/>
                </a:solidFill>
              </a:rPr>
              <a:t>fensiz</a:t>
            </a:r>
            <a:r>
              <a:rPr lang="tr-TR" b="1" i="1" dirty="0" smtClean="0">
                <a:solidFill>
                  <a:prstClr val="black"/>
                </a:solidFill>
              </a:rPr>
              <a:t> olmaz com. dosyasından  yararlanılmıştır.</a:t>
            </a:r>
          </a:p>
          <a:p>
            <a:r>
              <a:rPr lang="tr-TR" b="1" i="1" dirty="0" smtClean="0">
                <a:solidFill>
                  <a:prstClr val="black"/>
                </a:solidFill>
              </a:rPr>
              <a:t>27/03/2015</a:t>
            </a:r>
            <a:endParaRPr lang="tr-TR" b="1" i="1" dirty="0">
              <a:solidFill>
                <a:prstClr val="black"/>
              </a:solidFill>
            </a:endParaRPr>
          </a:p>
        </p:txBody>
      </p:sp>
    </p:spTree>
    <p:controls>
      <mc:AlternateContent xmlns:mc="http://schemas.openxmlformats.org/markup-compatibility/2006">
        <mc:Choice xmlns:v="urn:schemas-microsoft-com:vml" Requires="v">
          <p:control spid="24587"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152254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995659" y="6309320"/>
            <a:ext cx="2795830" cy="369332"/>
          </a:xfrm>
          <a:prstGeom prst="rect">
            <a:avLst/>
          </a:prstGeom>
        </p:spPr>
        <p:txBody>
          <a:bodyPr wrap="none">
            <a:spAutoFit/>
          </a:bodyPr>
          <a:lstStyle/>
          <a:p>
            <a:r>
              <a:rPr lang="tr-TR" dirty="0" err="1" smtClean="0">
                <a:solidFill>
                  <a:srgbClr val="FF0000"/>
                </a:solidFill>
              </a:rPr>
              <a:t>Mousu</a:t>
            </a:r>
            <a:r>
              <a:rPr lang="tr-TR" dirty="0" smtClean="0">
                <a:solidFill>
                  <a:srgbClr val="FF0000"/>
                </a:solidFill>
              </a:rPr>
              <a:t> sağ tıkla </a:t>
            </a:r>
            <a:r>
              <a:rPr lang="tr-TR" dirty="0" err="1" smtClean="0">
                <a:solidFill>
                  <a:srgbClr val="FF0000"/>
                </a:solidFill>
              </a:rPr>
              <a:t>oynatı</a:t>
            </a:r>
            <a:r>
              <a:rPr lang="tr-TR" dirty="0" smtClean="0">
                <a:solidFill>
                  <a:srgbClr val="FF0000"/>
                </a:solidFill>
              </a:rPr>
              <a:t> tıkla.</a:t>
            </a:r>
            <a:endParaRPr lang="tr-TR" dirty="0">
              <a:solidFill>
                <a:srgbClr val="FF0000"/>
              </a:solidFill>
            </a:endParaRPr>
          </a:p>
        </p:txBody>
      </p:sp>
    </p:spTree>
    <p:controls>
      <mc:AlternateContent xmlns:mc="http://schemas.openxmlformats.org/markup-compatibility/2006">
        <mc:Choice xmlns:v="urn:schemas-microsoft-com:vml" Requires="v">
          <p:control spid="12305" name="ShockwaveFlash1" r:id="rId2" imgW="8642668" imgH="6047619"/>
        </mc:Choice>
        <mc:Fallback>
          <p:control name="ShockwaveFlash1" r:id="rId2" imgW="8642668" imgH="6047619">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611188" y="0"/>
                  <a:ext cx="8064500" cy="60483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139287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1ba7b2daaac7b3f868f40aa6e2d3f1c7dfa7cf"/>
  <p:tag name="ISPRING_RESOURCE_PATHS_HASH_PRESENTER" val="fe546ce1a5d3ca14ef3d383163b2ba89aba27a88"/>
  <p:tag name="ISPRING_SCORM_RATE_SLIDES" val="1"/>
  <p:tag name="ISPRING_SCORM_RATE_QUIZZES" val="0"/>
  <p:tag name="ISPRING_SCORM_PASSING_SCORE" val="100.0000000000"/>
</p:tagLst>
</file>

<file path=ppt/tags/tag10.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1.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4.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5.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6.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7.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8.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19.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0.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1.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2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4.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5.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6.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7.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8.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9.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1767</TotalTime>
  <Words>4399</Words>
  <Application>Microsoft Office PowerPoint</Application>
  <PresentationFormat>Ekran Gösterisi (4:3)</PresentationFormat>
  <Paragraphs>559</Paragraphs>
  <Slides>84</Slides>
  <Notes>84</Notes>
  <HiddenSlides>0</HiddenSlides>
  <MMClips>0</MMClips>
  <ScaleCrop>false</ScaleCrop>
  <HeadingPairs>
    <vt:vector size="4" baseType="variant">
      <vt:variant>
        <vt:lpstr>Tema</vt:lpstr>
      </vt:variant>
      <vt:variant>
        <vt:i4>1</vt:i4>
      </vt:variant>
      <vt:variant>
        <vt:lpstr>Slayt Başlıkları</vt:lpstr>
      </vt:variant>
      <vt:variant>
        <vt:i4>84</vt:i4>
      </vt:variant>
    </vt:vector>
  </HeadingPairs>
  <TitlesOfParts>
    <vt:vector size="8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156</cp:revision>
  <dcterms:created xsi:type="dcterms:W3CDTF">2015-03-23T21:01:58Z</dcterms:created>
  <dcterms:modified xsi:type="dcterms:W3CDTF">2015-03-26T22:43:26Z</dcterms:modified>
</cp:coreProperties>
</file>